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embeddings/oleObject1.bin" ContentType="application/vnd.openxmlformats-officedocument.oleObject"/>
  <Override PartName="/ppt/media/image10.svg" ContentType="image/svg"/>
  <Override PartName="/ppt/media/image5.svg" ContentType="image/svg"/>
  <Override PartName="/ppt/media/image64.svg" ContentType="image/svg"/>
  <Override PartName="/ppt/media/image8.svg" ContentType="image/sv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1" r:id="rId13"/>
    <p:sldMasterId id="2147483673" r:id="rId14"/>
    <p:sldMasterId id="2147483676" r:id="rId15"/>
    <p:sldMasterId id="2147483678" r:id="rId16"/>
    <p:sldMasterId id="2147483679" r:id="rId17"/>
    <p:sldMasterId id="2147483680" r:id="rId18"/>
    <p:sldMasterId id="2147483681" r:id="rId19"/>
    <p:sldMasterId id="2147483682" r:id="rId20"/>
    <p:sldMasterId id="2147483683" r:id="rId21"/>
    <p:sldMasterId id="2147483685" r:id="rId22"/>
    <p:sldMasterId id="2147483687" r:id="rId23"/>
    <p:sldMasterId id="2147483688" r:id="rId24"/>
    <p:sldMasterId id="2147483689" r:id="rId25"/>
    <p:sldMasterId id="2147483690" r:id="rId26"/>
    <p:sldMasterId id="2147483691" r:id="rId27"/>
    <p:sldMasterId id="2147483692" r:id="rId28"/>
    <p:sldMasterId id="2147483693" r:id="rId29"/>
  </p:sldMasterIdLst>
  <p:notesMasterIdLst>
    <p:notesMasterId r:id="rId30"/>
  </p:notes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notesMaster" Target="notesMasters/notesMaster1.xml"/><Relationship Id="rId31" Type="http://schemas.openxmlformats.org/officeDocument/2006/relationships/slide" Target="slides/slide1.xml"/><Relationship Id="rId32" Type="http://schemas.openxmlformats.org/officeDocument/2006/relationships/slide" Target="slides/slide2.xml"/><Relationship Id="rId33" Type="http://schemas.openxmlformats.org/officeDocument/2006/relationships/slide" Target="slides/slide3.xml"/><Relationship Id="rId34" Type="http://schemas.openxmlformats.org/officeDocument/2006/relationships/slide" Target="slides/slide4.xml"/><Relationship Id="rId35" Type="http://schemas.openxmlformats.org/officeDocument/2006/relationships/slide" Target="slides/slide5.xml"/><Relationship Id="rId36" Type="http://schemas.openxmlformats.org/officeDocument/2006/relationships/slide" Target="slides/slide6.xml"/><Relationship Id="rId37" Type="http://schemas.openxmlformats.org/officeDocument/2006/relationships/slide" Target="slides/slide7.xml"/><Relationship Id="rId38" Type="http://schemas.openxmlformats.org/officeDocument/2006/relationships/slide" Target="slides/slide8.xml"/><Relationship Id="rId39" Type="http://schemas.openxmlformats.org/officeDocument/2006/relationships/slide" Target="slides/slide9.xml"/><Relationship Id="rId40" Type="http://schemas.openxmlformats.org/officeDocument/2006/relationships/slide" Target="slides/slide10.xml"/><Relationship Id="rId41" Type="http://schemas.openxmlformats.org/officeDocument/2006/relationships/slide" Target="slides/slide11.xml"/><Relationship Id="rId42" Type="http://schemas.openxmlformats.org/officeDocument/2006/relationships/slide" Target="slides/slide12.xml"/><Relationship Id="rId43" Type="http://schemas.openxmlformats.org/officeDocument/2006/relationships/slide" Target="slides/slide13.xml"/><Relationship Id="rId44" Type="http://schemas.openxmlformats.org/officeDocument/2006/relationships/slide" Target="slides/slide14.xml"/><Relationship Id="rId45" Type="http://schemas.openxmlformats.org/officeDocument/2006/relationships/slide" Target="slides/slide15.xml"/><Relationship Id="rId46" Type="http://schemas.openxmlformats.org/officeDocument/2006/relationships/slide" Target="slides/slide16.xml"/><Relationship Id="rId47" Type="http://schemas.openxmlformats.org/officeDocument/2006/relationships/slide" Target="slides/slide17.xml"/><Relationship Id="rId48" Type="http://schemas.openxmlformats.org/officeDocument/2006/relationships/slide" Target="slides/slide18.xml"/><Relationship Id="rId49" Type="http://schemas.openxmlformats.org/officeDocument/2006/relationships/slide" Target="slides/slide19.xml"/><Relationship Id="rId50" Type="http://schemas.openxmlformats.org/officeDocument/2006/relationships/slide" Target="slides/slide20.xml"/><Relationship Id="rId51" Type="http://schemas.openxmlformats.org/officeDocument/2006/relationships/slide" Target="slides/slide21.xml"/><Relationship Id="rId52" Type="http://schemas.openxmlformats.org/officeDocument/2006/relationships/slide" Target="slides/slide22.xml"/><Relationship Id="rId53" Type="http://schemas.openxmlformats.org/officeDocument/2006/relationships/presProps" Target="pres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layout>
        <c:manualLayout>
          <c:layoutTarget val="inner"/>
          <c:xMode val="edge"/>
          <c:yMode val="edge"/>
          <c:x val="0.222472271339013"/>
          <c:y val="0.120584965363893"/>
          <c:w val="0.554975084391577"/>
          <c:h val="0.74412041392286"/>
        </c:manualLayout>
      </c:layout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94d9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39b54a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d7df23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2"/>
            <c:spPr>
              <a:solidFill>
                <a:srgbClr val="0094d9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3"/>
            <c:spPr>
              <a:solidFill>
                <a:srgbClr val="ec008c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4"/>
            <c:spPr>
              <a:solidFill>
                <a:srgbClr val="ed1c24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5"/>
            <c:spPr>
              <a:solidFill>
                <a:srgbClr val="808080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0" sz="1000" strike="noStrike" u="none">
                      <a:solidFill>
                        <a:srgbClr val="2c353a"/>
                      </a:solidFill>
                      <a:uFillTx/>
                      <a:latin typeface="Verdana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"/>
              <c:txPr>
                <a:bodyPr wrap="square"/>
                <a:lstStyle/>
                <a:p>
                  <a:pPr>
                    <a:defRPr b="0" sz="1000" strike="noStrike" u="none">
                      <a:solidFill>
                        <a:srgbClr val="2c353a"/>
                      </a:solidFill>
                      <a:uFillTx/>
                      <a:latin typeface="Verdana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2"/>
              <c:txPr>
                <a:bodyPr wrap="square"/>
                <a:lstStyle/>
                <a:p>
                  <a:pPr>
                    <a:defRPr b="0" sz="1000" strike="noStrike" u="none">
                      <a:solidFill>
                        <a:srgbClr val="2c353a"/>
                      </a:solidFill>
                      <a:uFillTx/>
                      <a:latin typeface="Verdana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3"/>
              <c:txPr>
                <a:bodyPr wrap="square"/>
                <a:lstStyle/>
                <a:p>
                  <a:pPr>
                    <a:defRPr b="0" sz="1000" strike="noStrike" u="none">
                      <a:solidFill>
                        <a:srgbClr val="2c353a"/>
                      </a:solidFill>
                      <a:uFillTx/>
                      <a:latin typeface="Verdana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4"/>
              <c:txPr>
                <a:bodyPr wrap="square"/>
                <a:lstStyle/>
                <a:p>
                  <a:pPr>
                    <a:defRPr b="0" sz="1000" strike="noStrike" u="none">
                      <a:solidFill>
                        <a:srgbClr val="2c353a"/>
                      </a:solidFill>
                      <a:uFillTx/>
                      <a:latin typeface="Verdana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5"/>
              <c:txPr>
                <a:bodyPr wrap="square"/>
                <a:lstStyle/>
                <a:p>
                  <a:pPr>
                    <a:defRPr b="0" sz="1000" strike="noStrike" u="none">
                      <a:solidFill>
                        <a:srgbClr val="2c353a"/>
                      </a:solidFill>
                      <a:uFillTx/>
                      <a:latin typeface="Verdana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sz="1000" strike="noStrike" u="none">
                    <a:solidFill>
                      <a:srgbClr val="2c353a"/>
                    </a:solidFill>
                    <a:uFillTx/>
                    <a:latin typeface="Verdana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leaderLines>
              <c:spPr>
                <a:ln w="0">
                  <a:solidFill>
                    <a:srgbClr val="000000"/>
                  </a:solidFill>
                </a:ln>
              </c:spPr>
            </c:leaderLines>
          </c:dLbls>
          <c:cat>
            <c:strRef>
              <c:f>categories</c:f>
              <c:strCache>
                <c:ptCount val="6"/>
                <c:pt idx="0">
                  <c:v>Protein</c:v>
                </c:pt>
                <c:pt idx="1">
                  <c:v>Fat</c:v>
                </c:pt>
                <c:pt idx="2">
                  <c:v>Lactose</c:v>
                </c:pt>
                <c:pt idx="3">
                  <c:v>Minerals</c:v>
                </c:pt>
                <c:pt idx="4">
                  <c:v>Other</c:v>
                </c:pt>
                <c:pt idx="5">
                  <c:v>Vitamins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6"/>
                <c:pt idx="0">
                  <c:v>3.52</c:v>
                </c:pt>
                <c:pt idx="1">
                  <c:v>4.37</c:v>
                </c:pt>
                <c:pt idx="2">
                  <c:v>4.51</c:v>
                </c:pt>
                <c:pt idx="3">
                  <c:v>0.47</c:v>
                </c:pt>
                <c:pt idx="4">
                  <c:v>0.48</c:v>
                </c:pt>
                <c:pt idx="5">
                  <c:v>0.002</c:v>
                </c:pt>
              </c:numCache>
            </c:numRef>
          </c:val>
        </c:ser>
        <c:firstSliceAng val="83"/>
      </c:pieChart>
      <c:spPr>
        <a:noFill/>
        <a:ln w="0">
          <a:noFill/>
        </a:ln>
      </c:spPr>
    </c:plotArea>
    <c:plotVisOnly val="1"/>
    <c:dispBlanksAs val="gap"/>
  </c:chart>
  <c:spPr>
    <a:noFill/>
    <a:ln w="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序列 1</c:v>
                </c:pt>
              </c:strCache>
            </c:strRef>
          </c:tx>
          <c:spPr>
            <a:solidFill>
              <a:srgbClr val="0094d9"/>
            </a:solidFill>
            <a:ln w="0">
              <a:noFill/>
            </a:ln>
          </c:spPr>
          <c:invertIfNegative val="0"/>
          <c:dPt>
            <c:idx val="0"/>
            <c:invertIfNegative val="0"/>
            <c:spPr>
              <a:solidFill>
                <a:srgbClr val="39b54a"/>
              </a:solidFill>
              <a:ln w="0">
                <a:noFill/>
              </a:ln>
            </c:spPr>
          </c:dPt>
          <c:dPt>
            <c:idx val="1"/>
            <c:invertIfNegative val="0"/>
            <c:spPr>
              <a:solidFill>
                <a:srgbClr val="0094d9"/>
              </a:solidFill>
              <a:ln w="0">
                <a:noFill/>
              </a:ln>
            </c:spPr>
          </c:dPt>
          <c:dPt>
            <c:idx val="2"/>
            <c:invertIfNegative val="0"/>
            <c:spPr>
              <a:solidFill>
                <a:srgbClr val="0094d9">
                  <a:alpha val="80000"/>
                </a:srgbClr>
              </a:solidFill>
              <a:ln w="0">
                <a:noFill/>
              </a:ln>
            </c:spPr>
          </c:dPt>
          <c:dPt>
            <c:idx val="3"/>
            <c:invertIfNegative val="0"/>
            <c:spPr>
              <a:solidFill>
                <a:srgbClr val="0094d9">
                  <a:alpha val="80000"/>
                </a:srgbClr>
              </a:solidFill>
              <a:ln w="0">
                <a:noFill/>
              </a:ln>
            </c:spPr>
          </c:dPt>
          <c:dPt>
            <c:idx val="4"/>
            <c:invertIfNegative val="0"/>
            <c:spPr>
              <a:solidFill>
                <a:srgbClr val="0094d9">
                  <a:alpha val="80000"/>
                </a:srgbClr>
              </a:solidFill>
              <a:ln w="0">
                <a:noFill/>
              </a:ln>
            </c:spPr>
          </c:dPt>
          <c:dPt>
            <c:idx val="5"/>
            <c:invertIfNegative val="0"/>
            <c:spPr>
              <a:solidFill>
                <a:srgbClr val="0094d9">
                  <a:alpha val="50000"/>
                </a:srgbClr>
              </a:solidFill>
              <a:ln w="0">
                <a:noFill/>
              </a:ln>
            </c:spPr>
          </c:dPt>
          <c:dPt>
            <c:idx val="6"/>
            <c:invertIfNegative val="0"/>
            <c:spPr>
              <a:solidFill>
                <a:srgbClr val="0094d9">
                  <a:alpha val="50000"/>
                </a:srgbClr>
              </a:solidFill>
              <a:ln w="0">
                <a:noFill/>
              </a:ln>
            </c:spPr>
          </c:dPt>
          <c:dPt>
            <c:idx val="7"/>
            <c:invertIfNegative val="0"/>
            <c:spPr>
              <a:solidFill>
                <a:srgbClr val="0094d9">
                  <a:alpha val="50000"/>
                </a:srgbClr>
              </a:solidFill>
              <a:ln w="0">
                <a:noFill/>
              </a:ln>
            </c:spPr>
          </c:dPt>
          <c:dPt>
            <c:idx val="8"/>
            <c:invertIfNegative val="0"/>
            <c:spPr>
              <a:solidFill>
                <a:srgbClr val="0094d9">
                  <a:alpha val="20000"/>
                </a:srgbClr>
              </a:solidFill>
              <a:ln w="0">
                <a:noFill/>
              </a:ln>
            </c:spPr>
          </c:dPt>
          <c:dLbls>
            <c:numFmt formatCode="0" sourceLinked="0"/>
            <c:dLbl>
              <c:idx val="0"/>
              <c:numFmt formatCode="0" sourceLinked="0"/>
              <c:txPr>
                <a:bodyPr wrap="square"/>
                <a:lstStyle/>
                <a:p>
                  <a:pPr>
                    <a:defRPr b="0" sz="900" strike="noStrike" u="none">
                      <a:solidFill>
                        <a:srgbClr val="ffffff"/>
                      </a:solidFill>
                      <a:uFillTx/>
                      <a:latin typeface="Verdana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eparator>; </c:separator>
            </c:dLbl>
            <c:dLbl>
              <c:idx val="1"/>
              <c:numFmt formatCode="0" sourceLinked="0"/>
              <c:txPr>
                <a:bodyPr wrap="square"/>
                <a:lstStyle/>
                <a:p>
                  <a:pPr>
                    <a:defRPr b="0" sz="900" strike="noStrike" u="none">
                      <a:solidFill>
                        <a:srgbClr val="ffffff"/>
                      </a:solidFill>
                      <a:uFillTx/>
                      <a:latin typeface="Verdana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eparator>; </c:separator>
            </c:dLbl>
            <c:dLbl>
              <c:idx val="2"/>
              <c:numFmt formatCode="0" sourceLinked="0"/>
              <c:txPr>
                <a:bodyPr wrap="square"/>
                <a:lstStyle/>
                <a:p>
                  <a:pPr>
                    <a:defRPr b="0" sz="900" strike="noStrike" u="none">
                      <a:solidFill>
                        <a:srgbClr val="ffffff"/>
                      </a:solidFill>
                      <a:uFillTx/>
                      <a:latin typeface="Verdana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eparator>; </c:separator>
            </c:dLbl>
            <c:dLbl>
              <c:idx val="3"/>
              <c:numFmt formatCode="0" sourceLinked="0"/>
              <c:txPr>
                <a:bodyPr wrap="square"/>
                <a:lstStyle/>
                <a:p>
                  <a:pPr>
                    <a:defRPr b="0" sz="900" strike="noStrike" u="none">
                      <a:solidFill>
                        <a:srgbClr val="ffffff"/>
                      </a:solidFill>
                      <a:uFillTx/>
                      <a:latin typeface="Verdana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eparator>; </c:separator>
            </c:dLbl>
            <c:dLbl>
              <c:idx val="4"/>
              <c:numFmt formatCode="0" sourceLinked="0"/>
              <c:txPr>
                <a:bodyPr wrap="square"/>
                <a:lstStyle/>
                <a:p>
                  <a:pPr>
                    <a:defRPr b="0" sz="900" strike="noStrike" u="none">
                      <a:solidFill>
                        <a:srgbClr val="ffffff"/>
                      </a:solidFill>
                      <a:uFillTx/>
                      <a:latin typeface="Verdana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eparator>; </c:separator>
            </c:dLbl>
            <c:dLbl>
              <c:idx val="5"/>
              <c:numFmt formatCode="0" sourceLinked="0"/>
              <c:txPr>
                <a:bodyPr wrap="square"/>
                <a:lstStyle/>
                <a:p>
                  <a:pPr>
                    <a:defRPr b="0" sz="900" strike="noStrike" u="none">
                      <a:solidFill>
                        <a:srgbClr val="ffffff"/>
                      </a:solidFill>
                      <a:uFillTx/>
                      <a:latin typeface="Verdana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eparator>; </c:separator>
            </c:dLbl>
            <c:dLbl>
              <c:idx val="6"/>
              <c:numFmt formatCode="0" sourceLinked="0"/>
              <c:txPr>
                <a:bodyPr wrap="square"/>
                <a:lstStyle/>
                <a:p>
                  <a:pPr>
                    <a:defRPr b="0" sz="900" strike="noStrike" u="none">
                      <a:solidFill>
                        <a:srgbClr val="ffffff"/>
                      </a:solidFill>
                      <a:uFillTx/>
                      <a:latin typeface="Verdana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eparator>; </c:separator>
            </c:dLbl>
            <c:dLbl>
              <c:idx val="7"/>
              <c:numFmt formatCode="0" sourceLinked="0"/>
              <c:txPr>
                <a:bodyPr wrap="square"/>
                <a:lstStyle/>
                <a:p>
                  <a:pPr>
                    <a:defRPr b="0" sz="900" strike="noStrike" u="none">
                      <a:solidFill>
                        <a:srgbClr val="ffffff"/>
                      </a:solidFill>
                      <a:uFillTx/>
                      <a:latin typeface="Verdana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eparator>; </c:separator>
            </c:dLbl>
            <c:dLbl>
              <c:idx val="8"/>
              <c:numFmt formatCode="0" sourceLinked="0"/>
              <c:txPr>
                <a:bodyPr wrap="square"/>
                <a:lstStyle/>
                <a:p>
                  <a:pPr>
                    <a:defRPr b="0" sz="900" strike="noStrike" u="none">
                      <a:solidFill>
                        <a:srgbClr val="0094d9"/>
                      </a:solidFill>
                      <a:uFillTx/>
                      <a:latin typeface="Verdana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sz="900" strike="noStrike" u="none">
                    <a:solidFill>
                      <a:srgbClr val="ffffff"/>
                    </a:solidFill>
                    <a:uFillTx/>
                    <a:latin typeface="Verdana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eparator>; </c:separator>
            <c:showLeaderLines val="1"/>
            <c:leaderLines>
              <c:spPr>
                <a:ln w="0">
                  <a:solidFill>
                    <a:srgbClr val="000000"/>
                  </a:solidFill>
                </a:ln>
              </c:spPr>
            </c:leaderLines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9"/>
                <c:pt idx="0">
                  <c:v>Reference protein</c:v>
                </c:pt>
                <c:pt idx="1">
                  <c:v>Milk</c:v>
                </c:pt>
                <c:pt idx="2">
                  <c:v>Pork</c:v>
                </c:pt>
                <c:pt idx="3">
                  <c:v>Beef</c:v>
                </c:pt>
                <c:pt idx="4">
                  <c:v>Soy</c:v>
                </c:pt>
                <c:pt idx="5">
                  <c:v>Oats</c:v>
                </c:pt>
                <c:pt idx="6">
                  <c:v>Pea</c:v>
                </c:pt>
                <c:pt idx="7">
                  <c:v>Rice</c:v>
                </c:pt>
                <c:pt idx="8">
                  <c:v>Wheat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9"/>
                <c:pt idx="0">
                  <c:v>100</c:v>
                </c:pt>
                <c:pt idx="1">
                  <c:v>130.5</c:v>
                </c:pt>
                <c:pt idx="2">
                  <c:v>125.727272727273</c:v>
                </c:pt>
                <c:pt idx="3">
                  <c:v>114.666666666667</c:v>
                </c:pt>
                <c:pt idx="4">
                  <c:v>101.5</c:v>
                </c:pt>
                <c:pt idx="5">
                  <c:v>77</c:v>
                </c:pt>
                <c:pt idx="6">
                  <c:v>73</c:v>
                </c:pt>
                <c:pt idx="7">
                  <c:v>64</c:v>
                </c:pt>
                <c:pt idx="8">
                  <c:v>48.5</c:v>
                </c:pt>
              </c:numCache>
            </c:numRef>
          </c:val>
        </c:ser>
        <c:gapWidth val="60"/>
        <c:overlap val="0"/>
        <c:axId val="29803676"/>
        <c:axId val="17301824"/>
      </c:barChart>
      <c:catAx>
        <c:axId val="298036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9360">
            <a:solidFill>
              <a:srgbClr val="dce2e5"/>
            </a:solidFill>
            <a:round/>
          </a:ln>
        </c:spPr>
        <c:txPr>
          <a:bodyPr/>
          <a:lstStyle/>
          <a:p>
            <a:pPr>
              <a:defRPr b="1" sz="1000" strike="noStrike" u="none">
                <a:solidFill>
                  <a:srgbClr val="2c353a"/>
                </a:solidFill>
                <a:uFillTx/>
                <a:latin typeface="Verdana"/>
              </a:defRPr>
            </a:pPr>
          </a:p>
        </c:txPr>
        <c:crossAx val="17301824"/>
        <c:crosses val="autoZero"/>
        <c:auto val="1"/>
        <c:lblAlgn val="ctr"/>
        <c:lblOffset val="100"/>
        <c:noMultiLvlLbl val="0"/>
      </c:catAx>
      <c:valAx>
        <c:axId val="17301824"/>
        <c:scaling>
          <c:orientation val="minMax"/>
          <c:min val="40"/>
        </c:scaling>
        <c:delete val="0"/>
        <c:axPos val="l"/>
        <c:majorGridlines>
          <c:spPr>
            <a:ln w="9360">
              <a:solidFill>
                <a:srgbClr val="dce2e5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lstStyle/>
          <a:p>
            <a:pPr>
              <a:defRPr b="1" sz="1000" strike="noStrike" u="none">
                <a:solidFill>
                  <a:srgbClr val="2c353a"/>
                </a:solidFill>
                <a:uFillTx/>
                <a:latin typeface="Verdana"/>
              </a:defRPr>
            </a:pPr>
          </a:p>
        </c:txPr>
        <c:crossAx val="29803676"/>
        <c:crosses val="autoZero"/>
        <c:crossBetween val="between"/>
        <c:majorUnit val="20"/>
      </c:valAx>
      <c:spPr>
        <a:noFill/>
        <a:ln w="0">
          <a:noFill/>
        </a:ln>
      </c:spPr>
    </c:plotArea>
    <c:plotVisOnly val="1"/>
    <c:dispBlanksAs val="gap"/>
  </c:chart>
  <c:spPr>
    <a:noFill/>
    <a:ln w="0">
      <a:noFill/>
    </a:ln>
  </c:spPr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9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单击以移动幻灯片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zh-C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点击编辑备注格式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&lt;页眉&gt;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dt" idx="7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&lt;日期/时间&gt;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ftr" idx="7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&lt;页脚&gt;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8" name="PlaceHolder 6"/>
          <p:cNvSpPr>
            <a:spLocks noGrp="1"/>
          </p:cNvSpPr>
          <p:nvPr>
            <p:ph type="sldNum" idx="7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9C74677E-93BA-436E-A74D-B3DC3AA86CA4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&lt;编号&gt;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1" name="PlaceHolder 3"/>
          <p:cNvSpPr>
            <a:spLocks noGrp="1"/>
          </p:cNvSpPr>
          <p:nvPr>
            <p:ph type="sldNum" idx="8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3F87FE3-B5F9-4F1A-ABCE-582E2AA6098D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AE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Limited utilization by the human body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AE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Further limitations due to low digestibility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6" name="PlaceHolder 3"/>
          <p:cNvSpPr>
            <a:spLocks noGrp="1"/>
          </p:cNvSpPr>
          <p:nvPr>
            <p:ph type="sldNum" idx="9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E2E2AD6-AC19-4598-AF0C-BA09E98206F9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12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Casein: </a:t>
            </a:r>
            <a:r>
              <a:rPr b="1" i="1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Relatively large particles associates of casein molecules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2000"/>
              </a:lnSpc>
              <a:buNone/>
            </a:pPr>
            <a:r>
              <a:rPr b="1" i="1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Heat stable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2000"/>
              </a:lnSpc>
              <a:buNone/>
            </a:pPr>
            <a:r>
              <a:rPr b="1" i="1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Acid sensitive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nl-N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Whey: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Present in milk as monomers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Heat sensitive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Acid stable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9" name="PlaceHolder 3"/>
          <p:cNvSpPr>
            <a:spLocks noGrp="1"/>
          </p:cNvSpPr>
          <p:nvPr>
            <p:ph type="sldNum" idx="9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483DB33-A719-4E38-9D41-0972840E9245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12000"/>
              </a:lnSpc>
              <a:buNone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Whey is faster to digest and has higher Leucine content = kick starts muscle protein synthesis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2000"/>
              </a:lnSpc>
              <a:buNone/>
            </a:pP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2000"/>
              </a:lnSpc>
              <a:buNone/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Casein is slower to be digested and provides more steady supply of amino acids and also minerals like calcium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2" name="PlaceHolder 3"/>
          <p:cNvSpPr>
            <a:spLocks noGrp="1"/>
          </p:cNvSpPr>
          <p:nvPr>
            <p:ph type="sldNum" idx="9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51106F4-7715-4120-A7B5-0F2615D15F82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5" name="PlaceHolder 3"/>
          <p:cNvSpPr>
            <a:spLocks noGrp="1"/>
          </p:cNvSpPr>
          <p:nvPr>
            <p:ph type="sldNum" idx="9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0CDB29B-AB90-4242-915F-76E5C4CF39ED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8" name="PlaceHolder 3"/>
          <p:cNvSpPr>
            <a:spLocks noGrp="1"/>
          </p:cNvSpPr>
          <p:nvPr>
            <p:ph type="sldNum" idx="9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69B7B6C-347D-4BCE-93C1-1A5570B30B69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1" name="PlaceHolder 3"/>
          <p:cNvSpPr>
            <a:spLocks noGrp="1"/>
          </p:cNvSpPr>
          <p:nvPr>
            <p:ph type="sldNum" idx="9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2A1FC45-F522-4E87-9E02-7670AC95F62B}" type="slidenum">
              <a:rPr b="0" lang="en-GB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nl-NL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1.From central   Europe   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 a scene on the sarcophagus of Kawit, XIth Dynasty Temple 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nl-NL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 from Germany       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6858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European and African genomes 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4" name="PlaceHolder 3"/>
          <p:cNvSpPr>
            <a:spLocks noGrp="1"/>
          </p:cNvSpPr>
          <p:nvPr>
            <p:ph type="sldNum" idx="8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5258BBD-1FBD-4E85-B6E9-A0045028EE12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7" name="PlaceHolder 3"/>
          <p:cNvSpPr>
            <a:spLocks noGrp="1"/>
          </p:cNvSpPr>
          <p:nvPr>
            <p:ph type="sldNum" idx="9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8650EBB-8382-4CAA-B59A-166A398043DE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0" name="PlaceHolder 3"/>
          <p:cNvSpPr>
            <a:spLocks noGrp="1"/>
          </p:cNvSpPr>
          <p:nvPr>
            <p:ph type="sldNum" idx="9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C96ABCE-C0BC-47B8-9111-4D0E089182BA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3" name="PlaceHolder 3"/>
          <p:cNvSpPr>
            <a:spLocks noGrp="1"/>
          </p:cNvSpPr>
          <p:nvPr>
            <p:ph type="sldNum" idx="9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3741989-8F71-47F6-AE7F-4830A0715BB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. text and image widescre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FBC45338-DFC3-414A-B062-CB8880C091A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wave, image widescree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389EF338-4FDF-4056-A1DC-08ACA94CB9F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wave, image widescree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10049C39-4DF4-40B4-92BC-1C7558A6284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wave, image widescreen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wave, image widescreen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9E190225-AC03-476D-BEBD-A5CD1116DD0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p>
            <a:fld id="{ABA1AF9E-838B-446E-AE12-92583156BD4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object, image righ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017B21-589D-41CB-8707-CE4F3769C7A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object, image right -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D241D36-96D3-43AB-870F-2CFB1A41C03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object, image right -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F78EB9E-3D1E-4C60-A652-68EDE0D9C5C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object, image right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5057DCC-9BDB-48FC-AB54-C9B87047FFB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862A88D-809B-4436-BB64-0D53CCB56EC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EFB2DE5D-6808-4163-9A16-F6D408DC8C1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text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A155607F-994F-4A61-A416-34F4ABA86D6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text and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C896C87F-16F1-4BA4-8CFC-26FA505C996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3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6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7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8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8.svg"/><Relationship Id="rId7" Type="http://schemas.openxmlformats.org/officeDocument/2006/relationships/image" Target="../media/image9.png"/><Relationship Id="rId8" Type="http://schemas.openxmlformats.org/officeDocument/2006/relationships/image" Target="../media/image10.svg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svg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slideLayout" Target="../slideLayouts/slideLayout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0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3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4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body"/>
          </p:nvPr>
        </p:nvSpPr>
        <p:spPr>
          <a:xfrm>
            <a:off x="576360" y="1276200"/>
            <a:ext cx="8135640" cy="242496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576360" y="3701520"/>
            <a:ext cx="8135640" cy="49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7" name="Tekstvak 12"/>
          <p:cNvSpPr/>
          <p:nvPr/>
        </p:nvSpPr>
        <p:spPr>
          <a:xfrm>
            <a:off x="576360" y="4902840"/>
            <a:ext cx="1004400" cy="9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© 2023 FrieslandCampina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" name="Groep 4"/>
          <p:cNvGrpSpPr/>
          <p:nvPr/>
        </p:nvGrpSpPr>
        <p:grpSpPr>
          <a:xfrm>
            <a:off x="9197280" y="1397520"/>
            <a:ext cx="847080" cy="564120"/>
            <a:chOff x="9197280" y="1397520"/>
            <a:chExt cx="847080" cy="564120"/>
          </a:xfrm>
        </p:grpSpPr>
        <p:sp>
          <p:nvSpPr>
            <p:cNvPr id="9" name="Freeform 20"/>
            <p:cNvSpPr/>
            <p:nvPr/>
          </p:nvSpPr>
          <p:spPr>
            <a:xfrm flipH="1">
              <a:off x="9197280" y="1397520"/>
              <a:ext cx="187920" cy="136800"/>
            </a:xfrm>
            <a:custGeom>
              <a:avLst/>
              <a:gdLst>
                <a:gd name="textAreaLeft" fmla="*/ 360 w 187920"/>
                <a:gd name="textAreaRight" fmla="*/ 188640 w 187920"/>
                <a:gd name="textAreaTop" fmla="*/ 0 h 136800"/>
                <a:gd name="textAreaBottom" fmla="*/ 137160 h 136800"/>
                <a:gd name="GluePoint1X" fmla="*/ 3 w 48"/>
                <a:gd name="GluePoint1Y" fmla="*/ 22 h 35"/>
                <a:gd name="GluePoint2X" fmla="*/ 32 w 48"/>
                <a:gd name="GluePoint2Y" fmla="*/ 24 h 35"/>
                <a:gd name="GluePoint3X" fmla="*/ 29 w 48"/>
                <a:gd name="GluePoint3Y" fmla="*/ 25 h 35"/>
                <a:gd name="GluePoint4X" fmla="*/ 22 w 48"/>
                <a:gd name="GluePoint4Y" fmla="*/ 31 h 35"/>
                <a:gd name="GluePoint5X" fmla="*/ 23 w 48"/>
                <a:gd name="GluePoint5Y" fmla="*/ 33 h 35"/>
                <a:gd name="GluePoint6X" fmla="*/ 31 w 48"/>
                <a:gd name="GluePoint6Y" fmla="*/ 28 h 35"/>
                <a:gd name="GluePoint7X" fmla="*/ 39 w 48"/>
                <a:gd name="GluePoint7Y" fmla="*/ 25 h 35"/>
                <a:gd name="GluePoint8X" fmla="*/ 44 w 48"/>
                <a:gd name="GluePoint8Y" fmla="*/ 23 h 35"/>
                <a:gd name="GluePoint9X" fmla="*/ 46 w 48"/>
                <a:gd name="GluePoint9Y" fmla="*/ 22 h 35"/>
                <a:gd name="GluePoint10X" fmla="*/ 47 w 48"/>
                <a:gd name="GluePoint10Y" fmla="*/ 22 h 35"/>
                <a:gd name="GluePoint11X" fmla="*/ 47 w 48"/>
                <a:gd name="GluePoint11Y" fmla="*/ 22 h 35"/>
                <a:gd name="GluePoint12X" fmla="*/ 47 w 48"/>
                <a:gd name="GluePoint12Y" fmla="*/ 18 h 35"/>
                <a:gd name="GluePoint13X" fmla="*/ 46 w 48"/>
                <a:gd name="GluePoint13Y" fmla="*/ 17 h 35"/>
                <a:gd name="GluePoint14X" fmla="*/ 20 w 48"/>
                <a:gd name="GluePoint14Y" fmla="*/ 1 h 35"/>
                <a:gd name="GluePoint15X" fmla="*/ 17 w 48"/>
                <a:gd name="GluePoint15Y" fmla="*/ 4 h 35"/>
                <a:gd name="GluePoint16X" fmla="*/ 40 w 48"/>
                <a:gd name="GluePoint16Y" fmla="*/ 19 h 35"/>
                <a:gd name="GluePoint17X" fmla="*/ 38 w 48"/>
                <a:gd name="GluePoint17Y" fmla="*/ 20 h 35"/>
                <a:gd name="GluePoint18X" fmla="*/ 3 w 48"/>
                <a:gd name="GluePoint18Y" fmla="*/ 17 h 35"/>
                <a:gd name="GluePoint19X" fmla="*/ 3 w 48"/>
                <a:gd name="GluePoint19Y" fmla="*/ 22 h 3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</a:cxnLst>
              <a:rect l="textAreaLeft" t="textAreaTop" r="textAreaRight" b="textAreaBottom"/>
              <a:pathLst>
                <a:path w="48" h="35">
                  <a:moveTo>
                    <a:pt x="3" y="22"/>
                  </a:moveTo>
                  <a:cubicBezTo>
                    <a:pt x="5" y="22"/>
                    <a:pt x="21" y="23"/>
                    <a:pt x="32" y="24"/>
                  </a:cubicBezTo>
                  <a:cubicBezTo>
                    <a:pt x="31" y="24"/>
                    <a:pt x="30" y="25"/>
                    <a:pt x="29" y="25"/>
                  </a:cubicBezTo>
                  <a:cubicBezTo>
                    <a:pt x="24" y="28"/>
                    <a:pt x="22" y="31"/>
                    <a:pt x="22" y="31"/>
                  </a:cubicBezTo>
                  <a:cubicBezTo>
                    <a:pt x="21" y="34"/>
                    <a:pt x="21" y="35"/>
                    <a:pt x="23" y="33"/>
                  </a:cubicBezTo>
                  <a:cubicBezTo>
                    <a:pt x="23" y="33"/>
                    <a:pt x="26" y="31"/>
                    <a:pt x="31" y="28"/>
                  </a:cubicBezTo>
                  <a:cubicBezTo>
                    <a:pt x="33" y="27"/>
                    <a:pt x="36" y="26"/>
                    <a:pt x="39" y="25"/>
                  </a:cubicBezTo>
                  <a:cubicBezTo>
                    <a:pt x="40" y="24"/>
                    <a:pt x="42" y="24"/>
                    <a:pt x="44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0"/>
                    <a:pt x="48" y="19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33" y="10"/>
                    <a:pt x="21" y="1"/>
                    <a:pt x="20" y="1"/>
                  </a:cubicBezTo>
                  <a:cubicBezTo>
                    <a:pt x="18" y="0"/>
                    <a:pt x="13" y="1"/>
                    <a:pt x="17" y="4"/>
                  </a:cubicBezTo>
                  <a:cubicBezTo>
                    <a:pt x="18" y="6"/>
                    <a:pt x="28" y="14"/>
                    <a:pt x="40" y="19"/>
                  </a:cubicBezTo>
                  <a:cubicBezTo>
                    <a:pt x="39" y="20"/>
                    <a:pt x="39" y="20"/>
                    <a:pt x="38" y="20"/>
                  </a:cubicBezTo>
                  <a:cubicBezTo>
                    <a:pt x="28" y="19"/>
                    <a:pt x="4" y="16"/>
                    <a:pt x="3" y="17"/>
                  </a:cubicBezTo>
                  <a:cubicBezTo>
                    <a:pt x="2" y="18"/>
                    <a:pt x="0" y="21"/>
                    <a:pt x="3" y="22"/>
                  </a:cubicBezTo>
                  <a:close/>
                </a:path>
              </a:pathLst>
            </a:custGeom>
            <a:solidFill>
              <a:srgbClr val="760e1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noAutofit/>
            </a:bodyPr>
            <a:p>
              <a:endParaRPr b="0" lang="en-GB" sz="180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0" name="Tekstvak 3"/>
            <p:cNvSpPr/>
            <p:nvPr/>
          </p:nvSpPr>
          <p:spPr>
            <a:xfrm>
              <a:off x="9197280" y="1535040"/>
              <a:ext cx="847080" cy="42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0" lang="en-GB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Delete the stamps</a:t>
              </a:r>
              <a:br>
                <a:rPr sz="700"/>
              </a:br>
              <a:r>
                <a:rPr b="0" lang="en-GB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you don’t use and align the correct one on top.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11" name="Picture 2" descr="G:\Corporate Communication\Logo's\FrieslandCampina\Nourishing by Nature tagline\Nbn_tag_with_FC_final.png"/>
          <p:cNvPicPr/>
          <p:nvPr/>
        </p:nvPicPr>
        <p:blipFill>
          <a:blip r:embed="rId5"/>
          <a:stretch/>
        </p:blipFill>
        <p:spPr>
          <a:xfrm>
            <a:off x="235440" y="229320"/>
            <a:ext cx="1749240" cy="92700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48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49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150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151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" name="PlaceHolder 1"/>
          <p:cNvSpPr>
            <a:spLocks noGrp="1"/>
          </p:cNvSpPr>
          <p:nvPr>
            <p:ph type="body"/>
          </p:nvPr>
        </p:nvSpPr>
        <p:spPr>
          <a:xfrm>
            <a:off x="438840" y="417960"/>
            <a:ext cx="8265960" cy="294336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53" name="Milkwave"/>
          <p:cNvSpPr/>
          <p:nvPr/>
        </p:nvSpPr>
        <p:spPr>
          <a:xfrm>
            <a:off x="1515240" y="2301840"/>
            <a:ext cx="6783120" cy="2248920"/>
          </a:xfrm>
          <a:prstGeom prst="roundRect">
            <a:avLst>
              <a:gd name="adj" fmla="val 5289"/>
            </a:avLst>
          </a:prstGeom>
          <a:solidFill>
            <a:schemeClr val="accent1">
              <a:alpha val="7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title"/>
          </p:nvPr>
        </p:nvSpPr>
        <p:spPr>
          <a:xfrm>
            <a:off x="1515240" y="2301840"/>
            <a:ext cx="6783120" cy="2248920"/>
          </a:xfrm>
          <a:prstGeom prst="rect">
            <a:avLst/>
          </a:prstGeom>
          <a:solidFill>
            <a:srgbClr val="74bde9"/>
          </a:solidFill>
          <a:ln w="0">
            <a:noFill/>
          </a:ln>
        </p:spPr>
        <p:txBody>
          <a:bodyPr lIns="216000" rIns="216000" tIns="28800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Click to add title (max. 1 line)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dt" idx="25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ftr" idx="26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sldNum" idx="27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1BFA8245-1249-4B37-95A1-45A98355B889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9140400" y="5226120"/>
            <a:ext cx="3240" cy="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774440" y="2998080"/>
            <a:ext cx="6264720" cy="130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63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64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165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166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0" tIns="396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 rot="10800000">
            <a:off x="0" y="3368520"/>
            <a:ext cx="9125640" cy="1773000"/>
          </a:xfrm>
          <a:prstGeom prst="rect">
            <a:avLst/>
          </a:prstGeom>
          <a:blipFill rotWithShape="0">
            <a:blip r:embed="rId5"/>
            <a:stretch>
              <a:fillRect l="-201" t="-1116"/>
            </a:stretch>
          </a:blipFill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title"/>
          </p:nvPr>
        </p:nvSpPr>
        <p:spPr>
          <a:xfrm>
            <a:off x="435240" y="3972240"/>
            <a:ext cx="4847760" cy="73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dt" idx="28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ftr" idx="29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sldNum" idx="30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9A1FC1E6-EF96-4326-895C-8A9BBA4E2BAF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 type="body"/>
          </p:nvPr>
        </p:nvSpPr>
        <p:spPr>
          <a:xfrm>
            <a:off x="9140400" y="5234760"/>
            <a:ext cx="3240" cy="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6"/>
    <p:sldLayoutId id="2147483670" r:id="rId7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77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78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179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180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1" name="PlaceHolder 1"/>
          <p:cNvSpPr>
            <a:spLocks noGrp="1"/>
          </p:cNvSpPr>
          <p:nvPr>
            <p:ph type="body"/>
          </p:nvPr>
        </p:nvSpPr>
        <p:spPr>
          <a:xfrm>
            <a:off x="576360" y="1276200"/>
            <a:ext cx="8135640" cy="242496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82" name="Tekstvak 12"/>
          <p:cNvSpPr/>
          <p:nvPr/>
        </p:nvSpPr>
        <p:spPr>
          <a:xfrm>
            <a:off x="576360" y="4902840"/>
            <a:ext cx="1004400" cy="9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© 2023 FrieslandCampina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3" name="Picture 2" descr="G:\Corporate Communication\Logo's\FrieslandCampina\Nourishing by Nature tagline\Nbn_tag_with_FC_final.png"/>
          <p:cNvPicPr/>
          <p:nvPr/>
        </p:nvPicPr>
        <p:blipFill>
          <a:blip r:embed="rId5"/>
          <a:stretch/>
        </p:blipFill>
        <p:spPr>
          <a:xfrm>
            <a:off x="235440" y="229320"/>
            <a:ext cx="1749240" cy="927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4" name="PlaceHolder 2"/>
          <p:cNvSpPr>
            <a:spLocks noGrp="1"/>
          </p:cNvSpPr>
          <p:nvPr>
            <p:ph type="title"/>
          </p:nvPr>
        </p:nvSpPr>
        <p:spPr>
          <a:xfrm>
            <a:off x="3029760" y="3347640"/>
            <a:ext cx="5681880" cy="1193040"/>
          </a:xfrm>
          <a:prstGeom prst="rect">
            <a:avLst/>
          </a:prstGeom>
          <a:solidFill>
            <a:srgbClr val="004a6d"/>
          </a:solidFill>
          <a:ln w="0">
            <a:noFill/>
          </a:ln>
        </p:spPr>
        <p:txBody>
          <a:bodyPr lIns="180000" rIns="180000" tIns="288000" bIns="18000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Click to add title (max. 1 line)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grpSp>
        <p:nvGrpSpPr>
          <p:cNvPr id="185" name="Groep 4"/>
          <p:cNvGrpSpPr/>
          <p:nvPr/>
        </p:nvGrpSpPr>
        <p:grpSpPr>
          <a:xfrm>
            <a:off x="9197280" y="1397520"/>
            <a:ext cx="847080" cy="564120"/>
            <a:chOff x="9197280" y="1397520"/>
            <a:chExt cx="847080" cy="564120"/>
          </a:xfrm>
        </p:grpSpPr>
        <p:sp>
          <p:nvSpPr>
            <p:cNvPr id="186" name="Freeform 20"/>
            <p:cNvSpPr/>
            <p:nvPr/>
          </p:nvSpPr>
          <p:spPr>
            <a:xfrm flipH="1">
              <a:off x="9197280" y="1397520"/>
              <a:ext cx="187920" cy="136800"/>
            </a:xfrm>
            <a:custGeom>
              <a:avLst/>
              <a:gdLst>
                <a:gd name="textAreaLeft" fmla="*/ 360 w 187920"/>
                <a:gd name="textAreaRight" fmla="*/ 188640 w 187920"/>
                <a:gd name="textAreaTop" fmla="*/ 0 h 136800"/>
                <a:gd name="textAreaBottom" fmla="*/ 137160 h 136800"/>
                <a:gd name="GluePoint1X" fmla="*/ 3 w 48"/>
                <a:gd name="GluePoint1Y" fmla="*/ 22 h 35"/>
                <a:gd name="GluePoint2X" fmla="*/ 32 w 48"/>
                <a:gd name="GluePoint2Y" fmla="*/ 24 h 35"/>
                <a:gd name="GluePoint3X" fmla="*/ 29 w 48"/>
                <a:gd name="GluePoint3Y" fmla="*/ 25 h 35"/>
                <a:gd name="GluePoint4X" fmla="*/ 22 w 48"/>
                <a:gd name="GluePoint4Y" fmla="*/ 31 h 35"/>
                <a:gd name="GluePoint5X" fmla="*/ 23 w 48"/>
                <a:gd name="GluePoint5Y" fmla="*/ 33 h 35"/>
                <a:gd name="GluePoint6X" fmla="*/ 31 w 48"/>
                <a:gd name="GluePoint6Y" fmla="*/ 28 h 35"/>
                <a:gd name="GluePoint7X" fmla="*/ 39 w 48"/>
                <a:gd name="GluePoint7Y" fmla="*/ 25 h 35"/>
                <a:gd name="GluePoint8X" fmla="*/ 44 w 48"/>
                <a:gd name="GluePoint8Y" fmla="*/ 23 h 35"/>
                <a:gd name="GluePoint9X" fmla="*/ 46 w 48"/>
                <a:gd name="GluePoint9Y" fmla="*/ 22 h 35"/>
                <a:gd name="GluePoint10X" fmla="*/ 47 w 48"/>
                <a:gd name="GluePoint10Y" fmla="*/ 22 h 35"/>
                <a:gd name="GluePoint11X" fmla="*/ 47 w 48"/>
                <a:gd name="GluePoint11Y" fmla="*/ 22 h 35"/>
                <a:gd name="GluePoint12X" fmla="*/ 47 w 48"/>
                <a:gd name="GluePoint12Y" fmla="*/ 18 h 35"/>
                <a:gd name="GluePoint13X" fmla="*/ 46 w 48"/>
                <a:gd name="GluePoint13Y" fmla="*/ 17 h 35"/>
                <a:gd name="GluePoint14X" fmla="*/ 20 w 48"/>
                <a:gd name="GluePoint14Y" fmla="*/ 1 h 35"/>
                <a:gd name="GluePoint15X" fmla="*/ 17 w 48"/>
                <a:gd name="GluePoint15Y" fmla="*/ 4 h 35"/>
                <a:gd name="GluePoint16X" fmla="*/ 40 w 48"/>
                <a:gd name="GluePoint16Y" fmla="*/ 19 h 35"/>
                <a:gd name="GluePoint17X" fmla="*/ 38 w 48"/>
                <a:gd name="GluePoint17Y" fmla="*/ 20 h 35"/>
                <a:gd name="GluePoint18X" fmla="*/ 3 w 48"/>
                <a:gd name="GluePoint18Y" fmla="*/ 17 h 35"/>
                <a:gd name="GluePoint19X" fmla="*/ 3 w 48"/>
                <a:gd name="GluePoint19Y" fmla="*/ 22 h 3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</a:cxnLst>
              <a:rect l="textAreaLeft" t="textAreaTop" r="textAreaRight" b="textAreaBottom"/>
              <a:pathLst>
                <a:path w="48" h="35">
                  <a:moveTo>
                    <a:pt x="3" y="22"/>
                  </a:moveTo>
                  <a:cubicBezTo>
                    <a:pt x="5" y="22"/>
                    <a:pt x="21" y="23"/>
                    <a:pt x="32" y="24"/>
                  </a:cubicBezTo>
                  <a:cubicBezTo>
                    <a:pt x="31" y="24"/>
                    <a:pt x="30" y="25"/>
                    <a:pt x="29" y="25"/>
                  </a:cubicBezTo>
                  <a:cubicBezTo>
                    <a:pt x="24" y="28"/>
                    <a:pt x="22" y="31"/>
                    <a:pt x="22" y="31"/>
                  </a:cubicBezTo>
                  <a:cubicBezTo>
                    <a:pt x="21" y="34"/>
                    <a:pt x="21" y="35"/>
                    <a:pt x="23" y="33"/>
                  </a:cubicBezTo>
                  <a:cubicBezTo>
                    <a:pt x="23" y="33"/>
                    <a:pt x="26" y="31"/>
                    <a:pt x="31" y="28"/>
                  </a:cubicBezTo>
                  <a:cubicBezTo>
                    <a:pt x="33" y="27"/>
                    <a:pt x="36" y="26"/>
                    <a:pt x="39" y="25"/>
                  </a:cubicBezTo>
                  <a:cubicBezTo>
                    <a:pt x="40" y="24"/>
                    <a:pt x="42" y="24"/>
                    <a:pt x="44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0"/>
                    <a:pt x="48" y="19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33" y="10"/>
                    <a:pt x="21" y="1"/>
                    <a:pt x="20" y="1"/>
                  </a:cubicBezTo>
                  <a:cubicBezTo>
                    <a:pt x="18" y="0"/>
                    <a:pt x="13" y="1"/>
                    <a:pt x="17" y="4"/>
                  </a:cubicBezTo>
                  <a:cubicBezTo>
                    <a:pt x="18" y="6"/>
                    <a:pt x="28" y="14"/>
                    <a:pt x="40" y="19"/>
                  </a:cubicBezTo>
                  <a:cubicBezTo>
                    <a:pt x="39" y="20"/>
                    <a:pt x="39" y="20"/>
                    <a:pt x="38" y="20"/>
                  </a:cubicBezTo>
                  <a:cubicBezTo>
                    <a:pt x="28" y="19"/>
                    <a:pt x="4" y="16"/>
                    <a:pt x="3" y="17"/>
                  </a:cubicBezTo>
                  <a:cubicBezTo>
                    <a:pt x="2" y="18"/>
                    <a:pt x="0" y="21"/>
                    <a:pt x="3" y="22"/>
                  </a:cubicBezTo>
                  <a:close/>
                </a:path>
              </a:pathLst>
            </a:custGeom>
            <a:solidFill>
              <a:srgbClr val="760e1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noAutofit/>
            </a:bodyPr>
            <a:p>
              <a:endParaRPr b="0" lang="en-GB" sz="180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87" name="Tekstvak 3"/>
            <p:cNvSpPr/>
            <p:nvPr/>
          </p:nvSpPr>
          <p:spPr>
            <a:xfrm>
              <a:off x="9197280" y="1535040"/>
              <a:ext cx="847080" cy="42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0" lang="en-GB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Delete the stamps</a:t>
              </a:r>
              <a:br>
                <a:rPr sz="700"/>
              </a:br>
              <a:r>
                <a:rPr b="0" lang="en-GB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you don’t use and align the correct one on top.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6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91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92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193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194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432000" rIns="0" tIns="396000" bIns="45000" anchor="t">
            <a:noAutofit/>
          </a:bodyPr>
          <a:p>
            <a:pPr marL="432000" indent="-324000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2616840" y="0"/>
            <a:ext cx="6527160" cy="1749600"/>
          </a:xfrm>
          <a:prstGeom prst="rect">
            <a:avLst/>
          </a:prstGeom>
          <a:blipFill rotWithShape="0">
            <a:blip r:embed="rId5"/>
            <a:stretch/>
          </a:blipFill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title"/>
          </p:nvPr>
        </p:nvSpPr>
        <p:spPr>
          <a:xfrm>
            <a:off x="5479560" y="41112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r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a short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6"/>
    <p:sldLayoutId id="2147483675" r:id="rId7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01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02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203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204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35240" y="1276200"/>
            <a:ext cx="8276760" cy="327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defTabSz="685800">
              <a:lnSpc>
                <a:spcPct val="113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864000" indent="-324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1296000" indent="-288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1728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2160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dt" idx="31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ftr" idx="32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sldNum" idx="33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441A8F14-339C-4686-A828-D33B2E2CE212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13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14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215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216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35240" y="1558080"/>
            <a:ext cx="8276760" cy="299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defTabSz="685800">
              <a:lnSpc>
                <a:spcPct val="113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864000" indent="-324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1296000" indent="-288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1728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2160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dt" idx="34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ftr" idx="35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sldNum" idx="36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DC27663E-624B-4E04-A4E4-9F280DE28CBE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2" name="PlaceHolder 6"/>
          <p:cNvSpPr>
            <a:spLocks noGrp="1"/>
          </p:cNvSpPr>
          <p:nvPr>
            <p:ph type="body"/>
          </p:nvPr>
        </p:nvSpPr>
        <p:spPr>
          <a:xfrm>
            <a:off x="435240" y="1276200"/>
            <a:ext cx="8276040" cy="2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Subtitle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3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24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25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226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227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35600" y="1278000"/>
            <a:ext cx="4049640" cy="32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defTabSz="685800">
              <a:lnSpc>
                <a:spcPct val="113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864000" indent="-324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1296000" indent="-288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1728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2160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62360" y="1278000"/>
            <a:ext cx="4049640" cy="32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dt" idx="37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ftr" idx="38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sldNum" idx="39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A2B955D3-52C0-4C08-931B-9D24A4FB487B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35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36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237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238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35600" y="1558080"/>
            <a:ext cx="4049640" cy="299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defTabSz="685800">
              <a:lnSpc>
                <a:spcPct val="113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864000" indent="-324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1296000" indent="-288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1728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2160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62360" y="1558080"/>
            <a:ext cx="4049640" cy="299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indent="0" defTabSz="685800">
              <a:lnSpc>
                <a:spcPct val="100000"/>
              </a:lnSpc>
              <a:spcBef>
                <a:spcPts val="374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dt" idx="40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ftr" idx="41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 type="sldNum" idx="42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2AD0F060-9A29-4BE1-8877-F3868CF1A235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 type="body"/>
          </p:nvPr>
        </p:nvSpPr>
        <p:spPr>
          <a:xfrm>
            <a:off x="435240" y="1276200"/>
            <a:ext cx="4049640" cy="2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Subtitle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46" name="PlaceHolder 8"/>
          <p:cNvSpPr>
            <a:spLocks noGrp="1"/>
          </p:cNvSpPr>
          <p:nvPr>
            <p:ph type="body"/>
          </p:nvPr>
        </p:nvSpPr>
        <p:spPr>
          <a:xfrm>
            <a:off x="4662360" y="1278000"/>
            <a:ext cx="4049640" cy="2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Subtitle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7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48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49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250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251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35600" y="1278000"/>
            <a:ext cx="4049640" cy="32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defTabSz="685800">
              <a:lnSpc>
                <a:spcPct val="113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864000" indent="-324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1296000" indent="-288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1728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2160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5" marL="2592000" indent="0" defTabSz="685800">
              <a:spcBef>
                <a:spcPts val="283"/>
              </a:spcBef>
              <a:buNone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 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dt" idx="43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ftr" idx="44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sldNum" idx="45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1C3226B6-B5A0-49B7-B74D-A60CB1185D39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7" name="PlaceHolder 6"/>
          <p:cNvSpPr>
            <a:spLocks noGrp="1"/>
          </p:cNvSpPr>
          <p:nvPr>
            <p:ph type="body"/>
          </p:nvPr>
        </p:nvSpPr>
        <p:spPr>
          <a:xfrm>
            <a:off x="4662360" y="1276200"/>
            <a:ext cx="4045680" cy="3276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table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59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60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261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262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dt" idx="46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ftr" idx="47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sldNum" idx="48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B5B961DE-6D33-4B34-9006-78FD3C40DAEF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 type="body"/>
          </p:nvPr>
        </p:nvSpPr>
        <p:spPr>
          <a:xfrm>
            <a:off x="431640" y="1276200"/>
            <a:ext cx="8276760" cy="327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table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5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6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17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18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35240" y="1276200"/>
            <a:ext cx="3943080" cy="327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defTabSz="685800">
              <a:lnSpc>
                <a:spcPct val="113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864000" indent="-324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1296000" indent="-288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1728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2160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2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3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A8263DEF-C972-4A25-A29E-1D90F5B74F7E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6"/>
          <p:cNvSpPr>
            <a:spLocks noGrp="1"/>
          </p:cNvSpPr>
          <p:nvPr>
            <p:ph type="body"/>
          </p:nvPr>
        </p:nvSpPr>
        <p:spPr>
          <a:xfrm>
            <a:off x="4575240" y="1276200"/>
            <a:ext cx="4136400" cy="327456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69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70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271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272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dt" idx="49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ftr" idx="50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sldNum" idx="51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5AC74C6B-4FE3-4919-9ECA-1831A7922B6F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13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点击以编辑提纲文本格式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第二提纲级别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第三提纲级别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第四提纲级别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第五提纲级别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第六提纲级别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第七提纲级别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5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79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80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281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282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76360" y="3701520"/>
            <a:ext cx="8135640" cy="49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edit Master title style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pic>
        <p:nvPicPr>
          <p:cNvPr id="284" name="Picture 2" descr="G:\Corporate Communication\Logo's\FrieslandCampina\Nourishing by Nature tagline\Nbn_tag_with_FC_final.png"/>
          <p:cNvPicPr/>
          <p:nvPr/>
        </p:nvPicPr>
        <p:blipFill>
          <a:blip r:embed="rId5"/>
          <a:stretch/>
        </p:blipFill>
        <p:spPr>
          <a:xfrm>
            <a:off x="235440" y="229320"/>
            <a:ext cx="1749240" cy="927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576360" y="1276200"/>
            <a:ext cx="8567280" cy="242496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86" name="Tekstvak 12"/>
          <p:cNvSpPr/>
          <p:nvPr/>
        </p:nvSpPr>
        <p:spPr>
          <a:xfrm>
            <a:off x="576360" y="4902840"/>
            <a:ext cx="1004400" cy="9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© 2019 FrieslandCampina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87" name="Groep 4"/>
          <p:cNvGrpSpPr/>
          <p:nvPr/>
        </p:nvGrpSpPr>
        <p:grpSpPr>
          <a:xfrm>
            <a:off x="9197280" y="1199520"/>
            <a:ext cx="847080" cy="563760"/>
            <a:chOff x="9197280" y="1199520"/>
            <a:chExt cx="847080" cy="563760"/>
          </a:xfrm>
        </p:grpSpPr>
        <p:sp>
          <p:nvSpPr>
            <p:cNvPr id="288" name="Freeform 20"/>
            <p:cNvSpPr/>
            <p:nvPr/>
          </p:nvSpPr>
          <p:spPr>
            <a:xfrm flipH="1">
              <a:off x="9197280" y="1199520"/>
              <a:ext cx="187920" cy="136800"/>
            </a:xfrm>
            <a:custGeom>
              <a:avLst/>
              <a:gdLst>
                <a:gd name="textAreaLeft" fmla="*/ 360 w 187920"/>
                <a:gd name="textAreaRight" fmla="*/ 188640 w 187920"/>
                <a:gd name="textAreaTop" fmla="*/ 0 h 136800"/>
                <a:gd name="textAreaBottom" fmla="*/ 137160 h 136800"/>
                <a:gd name="GluePoint1X" fmla="*/ 3 w 48"/>
                <a:gd name="GluePoint1Y" fmla="*/ 22 h 35"/>
                <a:gd name="GluePoint2X" fmla="*/ 32 w 48"/>
                <a:gd name="GluePoint2Y" fmla="*/ 24 h 35"/>
                <a:gd name="GluePoint3X" fmla="*/ 29 w 48"/>
                <a:gd name="GluePoint3Y" fmla="*/ 25 h 35"/>
                <a:gd name="GluePoint4X" fmla="*/ 22 w 48"/>
                <a:gd name="GluePoint4Y" fmla="*/ 31 h 35"/>
                <a:gd name="GluePoint5X" fmla="*/ 23 w 48"/>
                <a:gd name="GluePoint5Y" fmla="*/ 33 h 35"/>
                <a:gd name="GluePoint6X" fmla="*/ 31 w 48"/>
                <a:gd name="GluePoint6Y" fmla="*/ 28 h 35"/>
                <a:gd name="GluePoint7X" fmla="*/ 39 w 48"/>
                <a:gd name="GluePoint7Y" fmla="*/ 25 h 35"/>
                <a:gd name="GluePoint8X" fmla="*/ 44 w 48"/>
                <a:gd name="GluePoint8Y" fmla="*/ 23 h 35"/>
                <a:gd name="GluePoint9X" fmla="*/ 46 w 48"/>
                <a:gd name="GluePoint9Y" fmla="*/ 22 h 35"/>
                <a:gd name="GluePoint10X" fmla="*/ 47 w 48"/>
                <a:gd name="GluePoint10Y" fmla="*/ 22 h 35"/>
                <a:gd name="GluePoint11X" fmla="*/ 47 w 48"/>
                <a:gd name="GluePoint11Y" fmla="*/ 22 h 35"/>
                <a:gd name="GluePoint12X" fmla="*/ 47 w 48"/>
                <a:gd name="GluePoint12Y" fmla="*/ 18 h 35"/>
                <a:gd name="GluePoint13X" fmla="*/ 46 w 48"/>
                <a:gd name="GluePoint13Y" fmla="*/ 17 h 35"/>
                <a:gd name="GluePoint14X" fmla="*/ 20 w 48"/>
                <a:gd name="GluePoint14Y" fmla="*/ 1 h 35"/>
                <a:gd name="GluePoint15X" fmla="*/ 17 w 48"/>
                <a:gd name="GluePoint15Y" fmla="*/ 4 h 35"/>
                <a:gd name="GluePoint16X" fmla="*/ 40 w 48"/>
                <a:gd name="GluePoint16Y" fmla="*/ 19 h 35"/>
                <a:gd name="GluePoint17X" fmla="*/ 38 w 48"/>
                <a:gd name="GluePoint17Y" fmla="*/ 20 h 35"/>
                <a:gd name="GluePoint18X" fmla="*/ 3 w 48"/>
                <a:gd name="GluePoint18Y" fmla="*/ 17 h 35"/>
                <a:gd name="GluePoint19X" fmla="*/ 3 w 48"/>
                <a:gd name="GluePoint19Y" fmla="*/ 22 h 3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</a:cxnLst>
              <a:rect l="textAreaLeft" t="textAreaTop" r="textAreaRight" b="textAreaBottom"/>
              <a:pathLst>
                <a:path w="48" h="35">
                  <a:moveTo>
                    <a:pt x="3" y="22"/>
                  </a:moveTo>
                  <a:cubicBezTo>
                    <a:pt x="5" y="22"/>
                    <a:pt x="21" y="23"/>
                    <a:pt x="32" y="24"/>
                  </a:cubicBezTo>
                  <a:cubicBezTo>
                    <a:pt x="31" y="24"/>
                    <a:pt x="30" y="25"/>
                    <a:pt x="29" y="25"/>
                  </a:cubicBezTo>
                  <a:cubicBezTo>
                    <a:pt x="24" y="28"/>
                    <a:pt x="22" y="31"/>
                    <a:pt x="22" y="31"/>
                  </a:cubicBezTo>
                  <a:cubicBezTo>
                    <a:pt x="21" y="34"/>
                    <a:pt x="21" y="35"/>
                    <a:pt x="23" y="33"/>
                  </a:cubicBezTo>
                  <a:cubicBezTo>
                    <a:pt x="23" y="33"/>
                    <a:pt x="26" y="31"/>
                    <a:pt x="31" y="28"/>
                  </a:cubicBezTo>
                  <a:cubicBezTo>
                    <a:pt x="33" y="27"/>
                    <a:pt x="36" y="26"/>
                    <a:pt x="39" y="25"/>
                  </a:cubicBezTo>
                  <a:cubicBezTo>
                    <a:pt x="40" y="24"/>
                    <a:pt x="42" y="24"/>
                    <a:pt x="44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0"/>
                    <a:pt x="48" y="19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33" y="10"/>
                    <a:pt x="21" y="1"/>
                    <a:pt x="20" y="1"/>
                  </a:cubicBezTo>
                  <a:cubicBezTo>
                    <a:pt x="18" y="0"/>
                    <a:pt x="13" y="1"/>
                    <a:pt x="17" y="4"/>
                  </a:cubicBezTo>
                  <a:cubicBezTo>
                    <a:pt x="18" y="6"/>
                    <a:pt x="28" y="14"/>
                    <a:pt x="40" y="19"/>
                  </a:cubicBezTo>
                  <a:cubicBezTo>
                    <a:pt x="39" y="20"/>
                    <a:pt x="39" y="20"/>
                    <a:pt x="38" y="20"/>
                  </a:cubicBezTo>
                  <a:cubicBezTo>
                    <a:pt x="28" y="19"/>
                    <a:pt x="4" y="16"/>
                    <a:pt x="3" y="17"/>
                  </a:cubicBezTo>
                  <a:cubicBezTo>
                    <a:pt x="2" y="18"/>
                    <a:pt x="0" y="21"/>
                    <a:pt x="3" y="22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89" name="Tekstvak 3"/>
            <p:cNvSpPr/>
            <p:nvPr/>
          </p:nvSpPr>
          <p:spPr>
            <a:xfrm>
              <a:off x="9197280" y="1336680"/>
              <a:ext cx="847080" cy="42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0" lang="en-US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Delete the stamps</a:t>
              </a:r>
              <a:br>
                <a:rPr sz="700"/>
              </a:br>
              <a:r>
                <a:rPr b="0" lang="en-US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you don’t use and align the correct one on top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6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2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93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94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295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296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432000" tIns="396000" bIns="45000" anchor="t">
            <a:noAutofit/>
          </a:bodyPr>
          <a:p>
            <a:pPr marL="432000" indent="-324000" algn="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327280" cy="1441440"/>
          </a:xfrm>
          <a:prstGeom prst="rect">
            <a:avLst/>
          </a:pr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/>
          </a:blipFill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title"/>
          </p:nvPr>
        </p:nvSpPr>
        <p:spPr>
          <a:xfrm>
            <a:off x="576360" y="3701520"/>
            <a:ext cx="8135640" cy="49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Click to add title (max. 1 line)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grpSp>
        <p:nvGrpSpPr>
          <p:cNvPr id="300" name="Groep 10"/>
          <p:cNvGrpSpPr/>
          <p:nvPr/>
        </p:nvGrpSpPr>
        <p:grpSpPr>
          <a:xfrm>
            <a:off x="9197280" y="303120"/>
            <a:ext cx="867600" cy="563760"/>
            <a:chOff x="9197280" y="303120"/>
            <a:chExt cx="867600" cy="563760"/>
          </a:xfrm>
        </p:grpSpPr>
        <p:sp>
          <p:nvSpPr>
            <p:cNvPr id="301" name="Freeform 20"/>
            <p:cNvSpPr/>
            <p:nvPr/>
          </p:nvSpPr>
          <p:spPr>
            <a:xfrm flipH="1">
              <a:off x="9197280" y="303120"/>
              <a:ext cx="187920" cy="136800"/>
            </a:xfrm>
            <a:custGeom>
              <a:avLst/>
              <a:gdLst>
                <a:gd name="textAreaLeft" fmla="*/ 360 w 187920"/>
                <a:gd name="textAreaRight" fmla="*/ 188640 w 187920"/>
                <a:gd name="textAreaTop" fmla="*/ 0 h 136800"/>
                <a:gd name="textAreaBottom" fmla="*/ 137160 h 136800"/>
                <a:gd name="GluePoint1X" fmla="*/ 3 w 48"/>
                <a:gd name="GluePoint1Y" fmla="*/ 22 h 35"/>
                <a:gd name="GluePoint2X" fmla="*/ 32 w 48"/>
                <a:gd name="GluePoint2Y" fmla="*/ 24 h 35"/>
                <a:gd name="GluePoint3X" fmla="*/ 29 w 48"/>
                <a:gd name="GluePoint3Y" fmla="*/ 25 h 35"/>
                <a:gd name="GluePoint4X" fmla="*/ 22 w 48"/>
                <a:gd name="GluePoint4Y" fmla="*/ 31 h 35"/>
                <a:gd name="GluePoint5X" fmla="*/ 23 w 48"/>
                <a:gd name="GluePoint5Y" fmla="*/ 33 h 35"/>
                <a:gd name="GluePoint6X" fmla="*/ 31 w 48"/>
                <a:gd name="GluePoint6Y" fmla="*/ 28 h 35"/>
                <a:gd name="GluePoint7X" fmla="*/ 39 w 48"/>
                <a:gd name="GluePoint7Y" fmla="*/ 25 h 35"/>
                <a:gd name="GluePoint8X" fmla="*/ 44 w 48"/>
                <a:gd name="GluePoint8Y" fmla="*/ 23 h 35"/>
                <a:gd name="GluePoint9X" fmla="*/ 46 w 48"/>
                <a:gd name="GluePoint9Y" fmla="*/ 22 h 35"/>
                <a:gd name="GluePoint10X" fmla="*/ 47 w 48"/>
                <a:gd name="GluePoint10Y" fmla="*/ 22 h 35"/>
                <a:gd name="GluePoint11X" fmla="*/ 47 w 48"/>
                <a:gd name="GluePoint11Y" fmla="*/ 22 h 35"/>
                <a:gd name="GluePoint12X" fmla="*/ 47 w 48"/>
                <a:gd name="GluePoint12Y" fmla="*/ 18 h 35"/>
                <a:gd name="GluePoint13X" fmla="*/ 46 w 48"/>
                <a:gd name="GluePoint13Y" fmla="*/ 17 h 35"/>
                <a:gd name="GluePoint14X" fmla="*/ 20 w 48"/>
                <a:gd name="GluePoint14Y" fmla="*/ 1 h 35"/>
                <a:gd name="GluePoint15X" fmla="*/ 17 w 48"/>
                <a:gd name="GluePoint15Y" fmla="*/ 4 h 35"/>
                <a:gd name="GluePoint16X" fmla="*/ 40 w 48"/>
                <a:gd name="GluePoint16Y" fmla="*/ 19 h 35"/>
                <a:gd name="GluePoint17X" fmla="*/ 38 w 48"/>
                <a:gd name="GluePoint17Y" fmla="*/ 20 h 35"/>
                <a:gd name="GluePoint18X" fmla="*/ 3 w 48"/>
                <a:gd name="GluePoint18Y" fmla="*/ 17 h 35"/>
                <a:gd name="GluePoint19X" fmla="*/ 3 w 48"/>
                <a:gd name="GluePoint19Y" fmla="*/ 22 h 3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</a:cxnLst>
              <a:rect l="textAreaLeft" t="textAreaTop" r="textAreaRight" b="textAreaBottom"/>
              <a:pathLst>
                <a:path w="48" h="35">
                  <a:moveTo>
                    <a:pt x="3" y="22"/>
                  </a:moveTo>
                  <a:cubicBezTo>
                    <a:pt x="5" y="22"/>
                    <a:pt x="21" y="23"/>
                    <a:pt x="32" y="24"/>
                  </a:cubicBezTo>
                  <a:cubicBezTo>
                    <a:pt x="31" y="24"/>
                    <a:pt x="30" y="25"/>
                    <a:pt x="29" y="25"/>
                  </a:cubicBezTo>
                  <a:cubicBezTo>
                    <a:pt x="24" y="28"/>
                    <a:pt x="22" y="31"/>
                    <a:pt x="22" y="31"/>
                  </a:cubicBezTo>
                  <a:cubicBezTo>
                    <a:pt x="21" y="34"/>
                    <a:pt x="21" y="35"/>
                    <a:pt x="23" y="33"/>
                  </a:cubicBezTo>
                  <a:cubicBezTo>
                    <a:pt x="23" y="33"/>
                    <a:pt x="26" y="31"/>
                    <a:pt x="31" y="28"/>
                  </a:cubicBezTo>
                  <a:cubicBezTo>
                    <a:pt x="33" y="27"/>
                    <a:pt x="36" y="26"/>
                    <a:pt x="39" y="25"/>
                  </a:cubicBezTo>
                  <a:cubicBezTo>
                    <a:pt x="40" y="24"/>
                    <a:pt x="42" y="24"/>
                    <a:pt x="44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0"/>
                    <a:pt x="48" y="19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33" y="10"/>
                    <a:pt x="21" y="1"/>
                    <a:pt x="20" y="1"/>
                  </a:cubicBezTo>
                  <a:cubicBezTo>
                    <a:pt x="18" y="0"/>
                    <a:pt x="13" y="1"/>
                    <a:pt x="17" y="4"/>
                  </a:cubicBezTo>
                  <a:cubicBezTo>
                    <a:pt x="18" y="6"/>
                    <a:pt x="28" y="14"/>
                    <a:pt x="40" y="19"/>
                  </a:cubicBezTo>
                  <a:cubicBezTo>
                    <a:pt x="39" y="20"/>
                    <a:pt x="39" y="20"/>
                    <a:pt x="38" y="20"/>
                  </a:cubicBezTo>
                  <a:cubicBezTo>
                    <a:pt x="28" y="19"/>
                    <a:pt x="4" y="16"/>
                    <a:pt x="3" y="17"/>
                  </a:cubicBezTo>
                  <a:cubicBezTo>
                    <a:pt x="2" y="18"/>
                    <a:pt x="0" y="21"/>
                    <a:pt x="3" y="22"/>
                  </a:cubicBezTo>
                  <a:close/>
                </a:path>
              </a:pathLst>
            </a:custGeom>
            <a:solidFill>
              <a:srgbClr val="760e1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noAutofit/>
            </a:bodyPr>
            <a:p>
              <a:endParaRPr b="0" lang="en-GB" sz="180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02" name="Tekstvak 12"/>
            <p:cNvSpPr/>
            <p:nvPr/>
          </p:nvSpPr>
          <p:spPr>
            <a:xfrm>
              <a:off x="9197280" y="440280"/>
              <a:ext cx="867600" cy="42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0" lang="en-GB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Delete the stamps</a:t>
              </a:r>
              <a:br>
                <a:rPr sz="700"/>
              </a:br>
              <a:r>
                <a:rPr b="0" lang="en-GB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you don’t use and align the correct one on top.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235440" y="229320"/>
            <a:ext cx="1749240" cy="927000"/>
          </a:xfrm>
          <a:prstGeom prst="rect">
            <a:avLst/>
          </a:pr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a:blipFill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04" name="Tekstvak 12"/>
          <p:cNvSpPr/>
          <p:nvPr/>
        </p:nvSpPr>
        <p:spPr>
          <a:xfrm>
            <a:off x="576360" y="4902840"/>
            <a:ext cx="1004400" cy="9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6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© 2023 FrieslandCampina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5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306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07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308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309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0" name="PlaceHolder 1"/>
          <p:cNvSpPr>
            <a:spLocks noGrp="1"/>
          </p:cNvSpPr>
          <p:nvPr>
            <p:ph type="body"/>
          </p:nvPr>
        </p:nvSpPr>
        <p:spPr>
          <a:xfrm>
            <a:off x="435240" y="1276200"/>
            <a:ext cx="2166840" cy="327456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2796120" y="1276200"/>
            <a:ext cx="5915880" cy="327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dt" idx="52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ftr" idx="53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 type="sldNum" idx="54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933FA85F-A185-4D90-85BC-9505C58E4474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6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317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18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319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320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1" name="PlaceHolder 1"/>
          <p:cNvSpPr>
            <a:spLocks noGrp="1"/>
          </p:cNvSpPr>
          <p:nvPr>
            <p:ph type="body"/>
          </p:nvPr>
        </p:nvSpPr>
        <p:spPr>
          <a:xfrm>
            <a:off x="435240" y="1276200"/>
            <a:ext cx="4136400" cy="327456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4768920" y="1276200"/>
            <a:ext cx="3943080" cy="327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dt" idx="55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 type="ftr" idx="56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 type="sldNum" idx="57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0289DB0C-C478-4863-9D75-2E9DCF95FC19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328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29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330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331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2" name="PlaceHolder 1"/>
          <p:cNvSpPr>
            <a:spLocks noGrp="1"/>
          </p:cNvSpPr>
          <p:nvPr>
            <p:ph type="body"/>
          </p:nvPr>
        </p:nvSpPr>
        <p:spPr>
          <a:xfrm>
            <a:off x="435240" y="1293840"/>
            <a:ext cx="3335400" cy="325728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3958200" y="1276200"/>
            <a:ext cx="4753440" cy="327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dt" idx="58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ftr" idx="59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7" name="PlaceHolder 6"/>
          <p:cNvSpPr>
            <a:spLocks noGrp="1"/>
          </p:cNvSpPr>
          <p:nvPr>
            <p:ph type="sldNum" idx="60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B730AAEB-3ABE-4B17-A1EA-D56382FD6731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339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40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341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342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3" name="Rectangle 6"/>
          <p:cNvSpPr/>
          <p:nvPr/>
        </p:nvSpPr>
        <p:spPr>
          <a:xfrm>
            <a:off x="0" y="0"/>
            <a:ext cx="9143640" cy="4551120"/>
          </a:xfrm>
          <a:prstGeom prst="rect">
            <a:avLst/>
          </a:prstGeom>
          <a:solidFill>
            <a:srgbClr val="eef3fb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pic>
        <p:nvPicPr>
          <p:cNvPr id="344" name="Graphic 14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435240" y="1292400"/>
            <a:ext cx="3153600" cy="3079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3958200" y="1276200"/>
            <a:ext cx="4753440" cy="327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defTabSz="685800">
              <a:lnSpc>
                <a:spcPct val="113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864000" indent="-324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1296000" indent="-288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1728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2160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dt" idx="61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ftr" idx="62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 type="sldNum" idx="63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4B513A0B-090C-4FAF-9FF3-86A6F5E2BBDB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0" name="PlaceHolder 6"/>
          <p:cNvSpPr>
            <a:spLocks noGrp="1"/>
          </p:cNvSpPr>
          <p:nvPr>
            <p:ph type="body"/>
          </p:nvPr>
        </p:nvSpPr>
        <p:spPr>
          <a:xfrm>
            <a:off x="565560" y="1419840"/>
            <a:ext cx="2892600" cy="282492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1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352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53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354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355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6" name="PlaceHolder 1"/>
          <p:cNvSpPr>
            <a:spLocks noGrp="1"/>
          </p:cNvSpPr>
          <p:nvPr>
            <p:ph type="body"/>
          </p:nvPr>
        </p:nvSpPr>
        <p:spPr>
          <a:xfrm>
            <a:off x="435240" y="1276200"/>
            <a:ext cx="3275640" cy="327456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57" name="Text Placeholder 6"/>
          <p:cNvSpPr/>
          <p:nvPr/>
        </p:nvSpPr>
        <p:spPr>
          <a:xfrm>
            <a:off x="3344760" y="1741320"/>
            <a:ext cx="5367240" cy="2652480"/>
          </a:xfrm>
          <a:prstGeom prst="roundRect">
            <a:avLst>
              <a:gd name="adj" fmla="val 7384"/>
            </a:avLst>
          </a:prstGeom>
          <a:solidFill>
            <a:srgbClr val="74bde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0000" rIns="180000" tIns="288000" bIns="18000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Second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Third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dt" idx="64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ftr" idx="65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 type="sldNum" idx="66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68E3892E-88C7-4F74-99B3-86F8F8E77BBB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2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363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64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365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366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435240" y="1276200"/>
            <a:ext cx="5923080" cy="327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defTabSz="685800">
              <a:lnSpc>
                <a:spcPct val="113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864000" indent="-324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1296000" indent="-288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1728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2160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dt" idx="67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 type="ftr" idx="68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1" name="PlaceHolder 5"/>
          <p:cNvSpPr>
            <a:spLocks noGrp="1"/>
          </p:cNvSpPr>
          <p:nvPr>
            <p:ph type="sldNum" idx="69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7792F708-C903-4689-90F3-1F7C3546CDBE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2" name="PlaceHolder 6"/>
          <p:cNvSpPr>
            <a:spLocks noGrp="1"/>
          </p:cNvSpPr>
          <p:nvPr>
            <p:ph type="body"/>
          </p:nvPr>
        </p:nvSpPr>
        <p:spPr>
          <a:xfrm>
            <a:off x="6544800" y="1276200"/>
            <a:ext cx="2166840" cy="327456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8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9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30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31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" name="PlaceHolder 1"/>
          <p:cNvSpPr>
            <a:spLocks noGrp="1"/>
          </p:cNvSpPr>
          <p:nvPr>
            <p:ph type="body"/>
          </p:nvPr>
        </p:nvSpPr>
        <p:spPr>
          <a:xfrm>
            <a:off x="435240" y="1276200"/>
            <a:ext cx="4753440" cy="327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defTabSz="685800">
              <a:lnSpc>
                <a:spcPct val="113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864000" indent="-324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1296000" indent="-288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1728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2160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4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ftr" idx="5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sldNum" idx="6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2AC3C251-DC9C-4F6B-AE4E-01EDB49B3B13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5376600" y="1293840"/>
            <a:ext cx="3335400" cy="325728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41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2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43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44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" name="Rectangle 6"/>
          <p:cNvSpPr/>
          <p:nvPr/>
        </p:nvSpPr>
        <p:spPr>
          <a:xfrm>
            <a:off x="0" y="0"/>
            <a:ext cx="9143640" cy="4551120"/>
          </a:xfrm>
          <a:prstGeom prst="rect">
            <a:avLst/>
          </a:prstGeom>
          <a:solidFill>
            <a:srgbClr val="eef3fb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pic>
        <p:nvPicPr>
          <p:cNvPr id="46" name="Graphic 14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5558400" y="1292400"/>
            <a:ext cx="3153600" cy="3079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35240" y="1276200"/>
            <a:ext cx="4753440" cy="327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defTabSz="685800">
              <a:lnSpc>
                <a:spcPct val="113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to add text or object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1" marL="864000" indent="-324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2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2" marL="1296000" indent="-288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3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3" marL="1728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4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lvl="4" marL="2160000" indent="-216000" defTabSz="6858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Text level 5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7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ftr" idx="8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sldNum" idx="9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1FC050D1-948F-42F8-85A4-D6F56F2A85A7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body"/>
          </p:nvPr>
        </p:nvSpPr>
        <p:spPr>
          <a:xfrm>
            <a:off x="5688720" y="1419840"/>
            <a:ext cx="2892600" cy="282492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56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57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58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59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body"/>
          </p:nvPr>
        </p:nvSpPr>
        <p:spPr>
          <a:xfrm>
            <a:off x="5436360" y="1276200"/>
            <a:ext cx="3275640" cy="327456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61" name="Text Placeholder 6"/>
          <p:cNvSpPr/>
          <p:nvPr/>
        </p:nvSpPr>
        <p:spPr>
          <a:xfrm>
            <a:off x="435240" y="1741320"/>
            <a:ext cx="5367240" cy="2652480"/>
          </a:xfrm>
          <a:prstGeom prst="roundRect">
            <a:avLst>
              <a:gd name="adj" fmla="val 7384"/>
            </a:avLst>
          </a:prstGeom>
          <a:solidFill>
            <a:srgbClr val="74bde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0000" rIns="180000" tIns="288000" bIns="18000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Second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Third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dt" idx="10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ftr" idx="11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sldNum" idx="12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5EA0B83F-0A52-4B86-A2CF-379897B884A5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69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70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71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72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" name="PlaceHolder 1"/>
          <p:cNvSpPr>
            <a:spLocks noGrp="1"/>
          </p:cNvSpPr>
          <p:nvPr>
            <p:ph type="body"/>
          </p:nvPr>
        </p:nvSpPr>
        <p:spPr>
          <a:xfrm>
            <a:off x="435240" y="3877560"/>
            <a:ext cx="2537640" cy="67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algn="ctr" defTabSz="685800">
              <a:lnSpc>
                <a:spcPct val="113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 (max. 3 lines)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dt" idx="13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ftr" idx="14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sldNum" idx="15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403E4D20-B3B9-430C-A2D9-B9FF67D127FF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305160" y="3877560"/>
            <a:ext cx="2537640" cy="67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 (max. 3 lines)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174360" y="3877560"/>
            <a:ext cx="2537640" cy="67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 (max. 3 lines)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80" name="PlaceHolder 8"/>
          <p:cNvSpPr>
            <a:spLocks noGrp="1"/>
          </p:cNvSpPr>
          <p:nvPr>
            <p:ph type="body"/>
          </p:nvPr>
        </p:nvSpPr>
        <p:spPr>
          <a:xfrm>
            <a:off x="435240" y="1291680"/>
            <a:ext cx="2537640" cy="248292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81" name="PlaceHolder 9"/>
          <p:cNvSpPr>
            <a:spLocks noGrp="1"/>
          </p:cNvSpPr>
          <p:nvPr>
            <p:ph type="body"/>
          </p:nvPr>
        </p:nvSpPr>
        <p:spPr>
          <a:xfrm>
            <a:off x="3304800" y="1291680"/>
            <a:ext cx="2537640" cy="248292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82" name="PlaceHolder 10"/>
          <p:cNvSpPr>
            <a:spLocks noGrp="1"/>
          </p:cNvSpPr>
          <p:nvPr>
            <p:ph type="body"/>
          </p:nvPr>
        </p:nvSpPr>
        <p:spPr>
          <a:xfrm>
            <a:off x="6174360" y="1291680"/>
            <a:ext cx="2537640" cy="248292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86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87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88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89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body"/>
          </p:nvPr>
        </p:nvSpPr>
        <p:spPr>
          <a:xfrm>
            <a:off x="435240" y="3591360"/>
            <a:ext cx="1886040" cy="6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algn="ctr" defTabSz="685800">
              <a:lnSpc>
                <a:spcPct val="113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 (max. 3 lines)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dt" idx="16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ftr" idx="17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sldNum" idx="18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046D99DB-F077-4270-BCB2-7B91D305C4AE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body"/>
          </p:nvPr>
        </p:nvSpPr>
        <p:spPr>
          <a:xfrm>
            <a:off x="2565720" y="3591360"/>
            <a:ext cx="1886040" cy="6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 defTabSz="685800">
              <a:lnSpc>
                <a:spcPct val="113000"/>
              </a:lnSpc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 (max. 3 lines)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 type="body"/>
          </p:nvPr>
        </p:nvSpPr>
        <p:spPr>
          <a:xfrm>
            <a:off x="4695480" y="3591360"/>
            <a:ext cx="1886040" cy="6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 defTabSz="685800">
              <a:lnSpc>
                <a:spcPct val="113000"/>
              </a:lnSpc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 (max. 3 lines)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97" name="PlaceHolder 8"/>
          <p:cNvSpPr>
            <a:spLocks noGrp="1"/>
          </p:cNvSpPr>
          <p:nvPr>
            <p:ph type="body"/>
          </p:nvPr>
        </p:nvSpPr>
        <p:spPr>
          <a:xfrm>
            <a:off x="6825960" y="3591360"/>
            <a:ext cx="1886040" cy="6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 defTabSz="685800">
              <a:lnSpc>
                <a:spcPct val="113000"/>
              </a:lnSpc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 (max. 3 lines)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98" name="PlaceHolder 9"/>
          <p:cNvSpPr>
            <a:spLocks noGrp="1"/>
          </p:cNvSpPr>
          <p:nvPr>
            <p:ph type="body"/>
          </p:nvPr>
        </p:nvSpPr>
        <p:spPr>
          <a:xfrm>
            <a:off x="435240" y="1484640"/>
            <a:ext cx="1940400" cy="189828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99" name="PlaceHolder 10"/>
          <p:cNvSpPr>
            <a:spLocks noGrp="1"/>
          </p:cNvSpPr>
          <p:nvPr>
            <p:ph type="body"/>
          </p:nvPr>
        </p:nvSpPr>
        <p:spPr>
          <a:xfrm>
            <a:off x="2547360" y="1484640"/>
            <a:ext cx="1940400" cy="189828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00" name="PlaceHolder 11"/>
          <p:cNvSpPr>
            <a:spLocks noGrp="1"/>
          </p:cNvSpPr>
          <p:nvPr>
            <p:ph type="body"/>
          </p:nvPr>
        </p:nvSpPr>
        <p:spPr>
          <a:xfrm>
            <a:off x="4659480" y="1484640"/>
            <a:ext cx="1940400" cy="189828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01" name="PlaceHolder 12"/>
          <p:cNvSpPr>
            <a:spLocks noGrp="1"/>
          </p:cNvSpPr>
          <p:nvPr>
            <p:ph type="body"/>
          </p:nvPr>
        </p:nvSpPr>
        <p:spPr>
          <a:xfrm>
            <a:off x="6771600" y="1484640"/>
            <a:ext cx="1940400" cy="189828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396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05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06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107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108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Text Placeholder 1"/>
          <p:cNvSpPr/>
          <p:nvPr/>
        </p:nvSpPr>
        <p:spPr>
          <a:xfrm>
            <a:off x="434880" y="1773000"/>
            <a:ext cx="2538000" cy="2778120"/>
          </a:xfrm>
          <a:prstGeom prst="roundRect">
            <a:avLst>
              <a:gd name="adj" fmla="val 6547"/>
            </a:avLst>
          </a:prstGeom>
          <a:solidFill>
            <a:srgbClr val="eef3f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1080000" bIns="7200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Third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Fourth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Fifth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 Placeholder 2"/>
          <p:cNvSpPr/>
          <p:nvPr/>
        </p:nvSpPr>
        <p:spPr>
          <a:xfrm>
            <a:off x="3304440" y="1773000"/>
            <a:ext cx="2538000" cy="2778120"/>
          </a:xfrm>
          <a:prstGeom prst="roundRect">
            <a:avLst>
              <a:gd name="adj" fmla="val 6547"/>
            </a:avLst>
          </a:prstGeom>
          <a:solidFill>
            <a:srgbClr val="eef3f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1080000" bIns="7200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Third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Fourth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Fifth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 Placeholder 3"/>
          <p:cNvSpPr/>
          <p:nvPr/>
        </p:nvSpPr>
        <p:spPr>
          <a:xfrm>
            <a:off x="6173640" y="1773000"/>
            <a:ext cx="2538000" cy="2778120"/>
          </a:xfrm>
          <a:prstGeom prst="roundRect">
            <a:avLst>
              <a:gd name="adj" fmla="val 6547"/>
            </a:avLst>
          </a:prstGeom>
          <a:solidFill>
            <a:srgbClr val="eef3f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1080000" bIns="7200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Third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Fourth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Fifth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PlaceHolder 1"/>
          <p:cNvSpPr>
            <a:spLocks noGrp="1"/>
          </p:cNvSpPr>
          <p:nvPr>
            <p:ph type="body"/>
          </p:nvPr>
        </p:nvSpPr>
        <p:spPr>
          <a:xfrm rot="10800000">
            <a:off x="435240" y="5822640"/>
            <a:ext cx="3240" cy="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defTabSz="685800">
              <a:lnSpc>
                <a:spcPct val="113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dt" idx="19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ftr" idx="20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sldNum" idx="21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06D3638D-75CF-4C27-A8EF-2D46BE1EA278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 rot="10800000">
            <a:off x="435240" y="5822640"/>
            <a:ext cx="3240" cy="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 rot="10800000">
            <a:off x="435240" y="5822640"/>
            <a:ext cx="3240" cy="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19" name="PlaceHolder 8"/>
          <p:cNvSpPr>
            <a:spLocks noGrp="1"/>
          </p:cNvSpPr>
          <p:nvPr>
            <p:ph type="body"/>
          </p:nvPr>
        </p:nvSpPr>
        <p:spPr>
          <a:xfrm>
            <a:off x="557640" y="1276200"/>
            <a:ext cx="2292840" cy="148104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72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20" name="PlaceHolder 9"/>
          <p:cNvSpPr>
            <a:spLocks noGrp="1"/>
          </p:cNvSpPr>
          <p:nvPr>
            <p:ph type="body"/>
          </p:nvPr>
        </p:nvSpPr>
        <p:spPr>
          <a:xfrm>
            <a:off x="3427200" y="1276200"/>
            <a:ext cx="2292840" cy="148104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72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21" name="PlaceHolder 10"/>
          <p:cNvSpPr>
            <a:spLocks noGrp="1"/>
          </p:cNvSpPr>
          <p:nvPr>
            <p:ph type="body"/>
          </p:nvPr>
        </p:nvSpPr>
        <p:spPr>
          <a:xfrm>
            <a:off x="6296400" y="1276200"/>
            <a:ext cx="2292840" cy="148104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72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" name="Object 8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25" name="Object 8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26" name="Rectangle 6" hidden="1"/>
          <p:cNvSpPr/>
          <p:nvPr/>
        </p:nvSpPr>
        <p:spPr>
          <a:xfrm>
            <a:off x="0" y="0"/>
            <a:ext cx="158400" cy="158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0" rIns="0" tIns="0" bIns="0" anchor="ctr">
            <a:noAutofit/>
          </a:bodyPr>
          <a:p>
            <a:endParaRPr b="0" lang="en-GB" sz="20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127" name="Rechte verbindingslijn 9"/>
          <p:cNvCxnSpPr/>
          <p:nvPr/>
        </p:nvCxnSpPr>
        <p:spPr>
          <a:xfrm>
            <a:off x="434880" y="4858560"/>
            <a:ext cx="360" cy="180360"/>
          </a:xfrm>
          <a:prstGeom prst="straightConnector1">
            <a:avLst/>
          </a:prstGeom>
          <a:ln cap="rnd" w="6480">
            <a:solidFill>
              <a:schemeClr val="accent1"/>
            </a:solidFill>
            <a:miter/>
          </a:ln>
        </p:spPr>
      </p:cxnSp>
      <p:pic>
        <p:nvPicPr>
          <p:cNvPr id="128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Text Placeholder 4"/>
          <p:cNvSpPr/>
          <p:nvPr/>
        </p:nvSpPr>
        <p:spPr>
          <a:xfrm>
            <a:off x="6825960" y="1773000"/>
            <a:ext cx="1886040" cy="2778120"/>
          </a:xfrm>
          <a:prstGeom prst="roundRect">
            <a:avLst>
              <a:gd name="adj" fmla="val 8809"/>
            </a:avLst>
          </a:prstGeom>
          <a:solidFill>
            <a:srgbClr val="eef3f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1080000" bIns="7200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Third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Fourth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Fifth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PlaceHolder 1"/>
          <p:cNvSpPr>
            <a:spLocks noGrp="1"/>
          </p:cNvSpPr>
          <p:nvPr>
            <p:ph type="body"/>
          </p:nvPr>
        </p:nvSpPr>
        <p:spPr>
          <a:xfrm>
            <a:off x="6896160" y="1276200"/>
            <a:ext cx="1745280" cy="148104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72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31" name="Text Placeholder 1"/>
          <p:cNvSpPr/>
          <p:nvPr/>
        </p:nvSpPr>
        <p:spPr>
          <a:xfrm>
            <a:off x="434880" y="1773000"/>
            <a:ext cx="1886040" cy="2778120"/>
          </a:xfrm>
          <a:prstGeom prst="roundRect">
            <a:avLst>
              <a:gd name="adj" fmla="val 8809"/>
            </a:avLst>
          </a:prstGeom>
          <a:solidFill>
            <a:srgbClr val="eef3f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1080000" bIns="7200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Third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Fourth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Fifth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 Placeholder 2"/>
          <p:cNvSpPr/>
          <p:nvPr/>
        </p:nvSpPr>
        <p:spPr>
          <a:xfrm>
            <a:off x="2565360" y="1773000"/>
            <a:ext cx="1886040" cy="2778120"/>
          </a:xfrm>
          <a:prstGeom prst="roundRect">
            <a:avLst>
              <a:gd name="adj" fmla="val 8809"/>
            </a:avLst>
          </a:prstGeom>
          <a:solidFill>
            <a:srgbClr val="eef3f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1080000" bIns="7200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Third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Fourth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Fifth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Text Placeholder 4"/>
          <p:cNvSpPr/>
          <p:nvPr/>
        </p:nvSpPr>
        <p:spPr>
          <a:xfrm>
            <a:off x="4695480" y="1773000"/>
            <a:ext cx="1886040" cy="2778120"/>
          </a:xfrm>
          <a:prstGeom prst="roundRect">
            <a:avLst>
              <a:gd name="adj" fmla="val 8809"/>
            </a:avLst>
          </a:prstGeom>
          <a:solidFill>
            <a:srgbClr val="eef3f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1080000" bIns="72000" anchor="t">
            <a:no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Add text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603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53640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Third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72072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Fourth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896760" indent="-171360" defTabSz="685800">
              <a:lnSpc>
                <a:spcPct val="100000"/>
              </a:lnSpc>
              <a:spcBef>
                <a:spcPts val="374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Fifth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35240" y="5252760"/>
            <a:ext cx="3240" cy="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GB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Click to add title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dt" idx="22"/>
          </p:nvPr>
        </p:nvSpPr>
        <p:spPr>
          <a:xfrm>
            <a:off x="7394400" y="4902840"/>
            <a:ext cx="467640" cy="9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GB" sz="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&lt;日期/时间&gt;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ftr" idx="23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&lt;页脚&gt;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sldNum" idx="24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6923B464-867C-4FE3-ABC2-55946FB814BD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 type="body"/>
          </p:nvPr>
        </p:nvSpPr>
        <p:spPr>
          <a:xfrm>
            <a:off x="435240" y="5252760"/>
            <a:ext cx="3240" cy="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40" name="PlaceHolder 8"/>
          <p:cNvSpPr>
            <a:spLocks noGrp="1"/>
          </p:cNvSpPr>
          <p:nvPr>
            <p:ph type="body"/>
          </p:nvPr>
        </p:nvSpPr>
        <p:spPr>
          <a:xfrm>
            <a:off x="435600" y="5252760"/>
            <a:ext cx="3240" cy="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41" name="PlaceHolder 9"/>
          <p:cNvSpPr>
            <a:spLocks noGrp="1"/>
          </p:cNvSpPr>
          <p:nvPr>
            <p:ph type="body"/>
          </p:nvPr>
        </p:nvSpPr>
        <p:spPr>
          <a:xfrm>
            <a:off x="435600" y="5252760"/>
            <a:ext cx="3240" cy="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42" name="PlaceHolder 10"/>
          <p:cNvSpPr>
            <a:spLocks noGrp="1"/>
          </p:cNvSpPr>
          <p:nvPr>
            <p:ph type="body"/>
          </p:nvPr>
        </p:nvSpPr>
        <p:spPr>
          <a:xfrm>
            <a:off x="505440" y="1276200"/>
            <a:ext cx="1745280" cy="148104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72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43" name="PlaceHolder 11"/>
          <p:cNvSpPr>
            <a:spLocks noGrp="1"/>
          </p:cNvSpPr>
          <p:nvPr>
            <p:ph type="body"/>
          </p:nvPr>
        </p:nvSpPr>
        <p:spPr>
          <a:xfrm>
            <a:off x="2635560" y="1276200"/>
            <a:ext cx="1745280" cy="148104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72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44" name="PlaceHolder 12"/>
          <p:cNvSpPr>
            <a:spLocks noGrp="1"/>
          </p:cNvSpPr>
          <p:nvPr>
            <p:ph type="body"/>
          </p:nvPr>
        </p:nvSpPr>
        <p:spPr>
          <a:xfrm>
            <a:off x="4765680" y="1276200"/>
            <a:ext cx="1745280" cy="148104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  <p:txBody>
          <a:bodyPr lIns="90000" rIns="90000" tIns="72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chart" Target="../charts/chart2.xml"/><Relationship Id="rId3" Type="http://schemas.openxmlformats.org/officeDocument/2006/relationships/slideLayout" Target="../slideLayouts/slideLayout1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hyperlink" Target="https://doi.org/10.1201/9781420028010" TargetMode="Externa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slideLayout" Target="../slideLayouts/slideLayout16.xml"/><Relationship Id="rId10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jpe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slideLayout" Target="../slideLayouts/slideLayout1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62.jpeg"/><Relationship Id="rId3" Type="http://schemas.openxmlformats.org/officeDocument/2006/relationships/image" Target="../media/image63.png"/><Relationship Id="rId4" Type="http://schemas.openxmlformats.org/officeDocument/2006/relationships/image" Target="../media/image64.svg"/><Relationship Id="rId5" Type="http://schemas.openxmlformats.org/officeDocument/2006/relationships/image" Target="../media/image63.png"/><Relationship Id="rId6" Type="http://schemas.openxmlformats.org/officeDocument/2006/relationships/image" Target="../media/image64.svg"/><Relationship Id="rId7" Type="http://schemas.openxmlformats.org/officeDocument/2006/relationships/image" Target="../media/image63.png"/><Relationship Id="rId8" Type="http://schemas.openxmlformats.org/officeDocument/2006/relationships/image" Target="../media/image64.svg"/><Relationship Id="rId9" Type="http://schemas.openxmlformats.org/officeDocument/2006/relationships/slideLayout" Target="../slideLayouts/slideLayout16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jpeg"/><Relationship Id="rId7" Type="http://schemas.openxmlformats.org/officeDocument/2006/relationships/image" Target="../media/image70.jpeg"/><Relationship Id="rId8" Type="http://schemas.openxmlformats.org/officeDocument/2006/relationships/slideLayout" Target="../slideLayouts/slideLayout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oleObject" Target="../embeddings/oleObject1.bin"/><Relationship Id="rId3" Type="http://schemas.openxmlformats.org/officeDocument/2006/relationships/image" Target="../media/image72.wmf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slideLayout" Target="../slideLayouts/slideLayout16.xml"/><Relationship Id="rId9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1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6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80.jpeg"/><Relationship Id="rId3" Type="http://schemas.openxmlformats.org/officeDocument/2006/relationships/image" Target="../media/image81.jpeg"/><Relationship Id="rId4" Type="http://schemas.openxmlformats.org/officeDocument/2006/relationships/image" Target="../media/image82.png"/><Relationship Id="rId5" Type="http://schemas.openxmlformats.org/officeDocument/2006/relationships/image" Target="../media/image83.jpeg"/><Relationship Id="rId6" Type="http://schemas.openxmlformats.org/officeDocument/2006/relationships/slideLayout" Target="../slideLayouts/slideLayout16.xml"/><Relationship Id="rId7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slideLayout" Target="../slideLayouts/slideLayout16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image" Target="../media/image85.jpe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4.xml"/><Relationship Id="rId6" Type="http://schemas.openxmlformats.org/officeDocument/2006/relationships/notesSlide" Target="../notesSlides/notesSlide2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6.png"/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6.xml"/><Relationship Id="rId7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3.png"/><Relationship Id="rId3" Type="http://schemas.openxmlformats.org/officeDocument/2006/relationships/hyperlink" Target="https://doi.org/10.1201/9781420028010" TargetMode="External"/><Relationship Id="rId4" Type="http://schemas.openxmlformats.org/officeDocument/2006/relationships/chart" Target="../charts/chart1.xml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7.xml"/><Relationship Id="rId7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13.jpe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8" Type="http://schemas.openxmlformats.org/officeDocument/2006/relationships/image" Target="../media/image30.jpeg"/><Relationship Id="rId9" Type="http://schemas.openxmlformats.org/officeDocument/2006/relationships/image" Target="../media/image31.jpeg"/><Relationship Id="rId10" Type="http://schemas.openxmlformats.org/officeDocument/2006/relationships/image" Target="../media/image32.jpeg"/><Relationship Id="rId11" Type="http://schemas.openxmlformats.org/officeDocument/2006/relationships/image" Target="../media/image33.jpeg"/><Relationship Id="rId12" Type="http://schemas.openxmlformats.org/officeDocument/2006/relationships/image" Target="../media/image34.jpeg"/><Relationship Id="rId13" Type="http://schemas.openxmlformats.org/officeDocument/2006/relationships/slideLayout" Target="../slideLayouts/slideLayout1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.png"/><Relationship Id="rId3" Type="http://schemas.openxmlformats.org/officeDocument/2006/relationships/hyperlink" Target="https://doi.org/10.1201/9781420028010" TargetMode="External"/><Relationship Id="rId4" Type="http://schemas.openxmlformats.org/officeDocument/2006/relationships/slideLayout" Target="../slideLayouts/slideLayout1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39.png"/><Relationship Id="rId3" Type="http://schemas.openxmlformats.org/officeDocument/2006/relationships/image" Target="../media/image38.png"/><Relationship Id="rId4" Type="http://schemas.openxmlformats.org/officeDocument/2006/relationships/image" Target="../media/image2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slideLayout" Target="../slideLayouts/slideLayout16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76360" y="4076640"/>
            <a:ext cx="8135640" cy="49572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b">
            <a:normAutofit fontScale="55000" lnSpcReduction="19999"/>
          </a:bodyPr>
          <a:p>
            <a:pPr indent="0">
              <a:buNone/>
            </a:pPr>
            <a:r>
              <a:rPr b="0" lang="en-US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Story of milk  Urszula Kudla PhD; World Expo Osaka; 11 June 2025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indent="0" defTabSz="685800">
              <a:lnSpc>
                <a:spcPct val="150000"/>
              </a:lnSpc>
              <a:buNone/>
            </a:pPr>
            <a:r>
              <a:rPr b="0" lang="zh-CN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牛奶的故事  乌尔苏拉</a:t>
            </a:r>
            <a:r>
              <a:rPr b="0" lang="en-US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·</a:t>
            </a:r>
            <a:r>
              <a:rPr b="0" lang="zh-CN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库德拉博士；大阪世博会；</a:t>
            </a:r>
            <a:r>
              <a:rPr b="0" lang="en-US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2025</a:t>
            </a:r>
            <a:r>
              <a:rPr b="0" lang="zh-CN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年</a:t>
            </a:r>
            <a:r>
              <a:rPr b="0" lang="en-US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6</a:t>
            </a:r>
            <a:r>
              <a:rPr b="0" lang="zh-CN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月</a:t>
            </a:r>
            <a:r>
              <a:rPr b="0" lang="en-US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11</a:t>
            </a:r>
            <a:r>
              <a:rPr b="0" lang="zh-CN" sz="2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日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pic>
        <p:nvPicPr>
          <p:cNvPr id="380" name="Picture 2" descr="G:\Corporate Communication\Jaarverslag\jaarverslag 2014\afbeeldingen jaarverslag\jpg's voor presentaties\68-69 Jaarverslag 2014.jpg"/>
          <p:cNvPicPr/>
          <p:nvPr/>
        </p:nvPicPr>
        <p:blipFill>
          <a:blip r:embed="rId1"/>
          <a:stretch/>
        </p:blipFill>
        <p:spPr>
          <a:xfrm>
            <a:off x="576360" y="1276200"/>
            <a:ext cx="8567280" cy="2424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title"/>
          </p:nvPr>
        </p:nvSpPr>
        <p:spPr>
          <a:xfrm>
            <a:off x="0" y="154440"/>
            <a:ext cx="7886520" cy="885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algn="ctr" defTabSz="685800">
              <a:lnSpc>
                <a:spcPct val="90000"/>
              </a:lnSpc>
              <a:buNone/>
            </a:pPr>
            <a:r>
              <a:rPr b="0" lang="en-AE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Not all proteins are balanced in their essential amino acid composition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942" name="PlaceHolder 2"/>
          <p:cNvSpPr>
            <a:spLocks noGrp="1"/>
          </p:cNvSpPr>
          <p:nvPr>
            <p:ph/>
          </p:nvPr>
        </p:nvSpPr>
        <p:spPr>
          <a:xfrm>
            <a:off x="632520" y="4133520"/>
            <a:ext cx="8240760" cy="10094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AE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Many proteins are deficient in one or more amino acids and thus cannot be efficiently utilized by the body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pic>
        <p:nvPicPr>
          <p:cNvPr id="943" name="Picture 2" descr=""/>
          <p:cNvPicPr/>
          <p:nvPr/>
        </p:nvPicPr>
        <p:blipFill>
          <a:blip r:embed="rId1"/>
          <a:stretch/>
        </p:blipFill>
        <p:spPr>
          <a:xfrm>
            <a:off x="1082520" y="1022400"/>
            <a:ext cx="6813360" cy="295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4" name="Picture 2" descr=""/>
          <p:cNvPicPr/>
          <p:nvPr/>
        </p:nvPicPr>
        <p:blipFill>
          <a:blip r:embed="rId2"/>
          <a:stretch/>
        </p:blipFill>
        <p:spPr>
          <a:xfrm>
            <a:off x="248040" y="-2408400"/>
            <a:ext cx="8481600" cy="2284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Rectangle 2"/>
          <p:cNvSpPr/>
          <p:nvPr/>
        </p:nvSpPr>
        <p:spPr>
          <a:xfrm rot="10800000">
            <a:off x="18360" y="14400"/>
            <a:ext cx="9143640" cy="5128920"/>
          </a:xfrm>
          <a:prstGeom prst="rect">
            <a:avLst/>
          </a:prstGeom>
          <a:gradFill rotWithShape="0">
            <a:gsLst>
              <a:gs pos="22000">
                <a:srgbClr val="0094d9">
                  <a:alpha val="0"/>
                </a:srgbClr>
              </a:gs>
              <a:gs pos="75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156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946" name="Milkwave"/>
          <p:cNvSpPr/>
          <p:nvPr/>
        </p:nvSpPr>
        <p:spPr>
          <a:xfrm>
            <a:off x="0" y="14400"/>
            <a:ext cx="9125640" cy="1773000"/>
          </a:xfrm>
          <a:custGeom>
            <a:avLst/>
            <a:gdLst>
              <a:gd name="textAreaLeft" fmla="*/ 0 w 9125640"/>
              <a:gd name="textAreaRight" fmla="*/ 9126000 w 9125640"/>
              <a:gd name="textAreaTop" fmla="*/ 0 h 1773000"/>
              <a:gd name="textAreaBottom" fmla="*/ 1773360 h 177300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7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1" lang="en-AE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Protein quality differs significantly between foods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948" name="TextBox 4"/>
          <p:cNvSpPr/>
          <p:nvPr/>
        </p:nvSpPr>
        <p:spPr>
          <a:xfrm flipV="1" rot="10800000">
            <a:off x="510840" y="4924800"/>
            <a:ext cx="327240" cy="1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62500" lnSpcReduction="19999"/>
          </a:bodyPr>
          <a:p>
            <a:pPr defTabSz="457200">
              <a:lnSpc>
                <a:spcPct val="112000"/>
              </a:lnSpc>
            </a:pPr>
            <a:r>
              <a:rPr b="0" lang="en-US" sz="7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Ref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9" name="Round Same-side Corner of Rectangle 5"/>
          <p:cNvSpPr/>
          <p:nvPr/>
        </p:nvSpPr>
        <p:spPr>
          <a:xfrm rot="16200000">
            <a:off x="6295680" y="1425240"/>
            <a:ext cx="2892600" cy="2786040"/>
          </a:xfrm>
          <a:prstGeom prst="round2SameRect">
            <a:avLst>
              <a:gd name="adj1" fmla="val 15175"/>
              <a:gd name="adj2" fmla="val 0"/>
            </a:avLst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950" name="Content Placeholder 2"/>
          <p:cNvSpPr/>
          <p:nvPr/>
        </p:nvSpPr>
        <p:spPr>
          <a:xfrm>
            <a:off x="6753960" y="2179440"/>
            <a:ext cx="1954440" cy="189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AE" sz="11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Take into account amino acid composition and digestibility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AE" sz="11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Reference to ‘ideal protein’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</a:pPr>
            <a:r>
              <a:rPr b="0" lang="en-AE" sz="11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Determined by the first limiting amino acid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951" name="Chart 9"/>
          <p:cNvGraphicFramePr/>
          <p:nvPr/>
        </p:nvGraphicFramePr>
        <p:xfrm>
          <a:off x="435240" y="1188720"/>
          <a:ext cx="6162480" cy="3272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52" name="Straight Connector 10"/>
          <p:cNvCxnSpPr/>
          <p:nvPr/>
        </p:nvCxnSpPr>
        <p:spPr>
          <a:xfrm>
            <a:off x="4572000" y="1341000"/>
            <a:ext cx="360" cy="2822040"/>
          </a:xfrm>
          <a:prstGeom prst="straightConnector1">
            <a:avLst/>
          </a:prstGeom>
          <a:ln w="22320">
            <a:solidFill>
              <a:schemeClr val="accent2"/>
            </a:solidFill>
            <a:prstDash val="dash"/>
            <a:miter/>
          </a:ln>
        </p:spPr>
      </p:cxnSp>
      <p:sp>
        <p:nvSpPr>
          <p:cNvPr id="953" name="TextBox 11"/>
          <p:cNvSpPr/>
          <p:nvPr/>
        </p:nvSpPr>
        <p:spPr>
          <a:xfrm>
            <a:off x="1574280" y="1046880"/>
            <a:ext cx="2520720" cy="21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85000" lnSpcReduction="19999"/>
          </a:bodyPr>
          <a:p>
            <a:pPr algn="ctr" defTabSz="457200">
              <a:lnSpc>
                <a:spcPct val="112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Protein quality score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Rectangle 119"/>
          <p:cNvSpPr/>
          <p:nvPr/>
        </p:nvSpPr>
        <p:spPr>
          <a:xfrm rot="10800000">
            <a:off x="360" y="2069280"/>
            <a:ext cx="9161640" cy="3074040"/>
          </a:xfrm>
          <a:prstGeom prst="rect">
            <a:avLst/>
          </a:prstGeom>
          <a:gradFill rotWithShape="0">
            <a:gsLst>
              <a:gs pos="22000">
                <a:srgbClr val="0094d9">
                  <a:alpha val="0"/>
                </a:srgbClr>
              </a:gs>
              <a:gs pos="75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156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955" name="Slide Number Placeholder 2"/>
          <p:cNvSpPr/>
          <p:nvPr/>
        </p:nvSpPr>
        <p:spPr>
          <a:xfrm>
            <a:off x="499680" y="4910400"/>
            <a:ext cx="39600" cy="7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 fontScale="47500" lnSpcReduction="19999"/>
          </a:bodyPr>
          <a:p>
            <a:pPr defTabSz="457200">
              <a:lnSpc>
                <a:spcPct val="100000"/>
              </a:lnSpc>
            </a:pPr>
            <a:fld id="{B9E89A8F-789B-4DB4-A781-B31EE4F48715}" type="slidenum">
              <a:rPr b="0" lang="en-US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6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18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Milk protein contains 2 distinct types of protein: </a:t>
            </a:r>
            <a:r>
              <a:rPr b="1" lang="nl-NL" sz="18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casein</a:t>
            </a:r>
            <a:r>
              <a:rPr b="0" lang="nl-NL" sz="18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 and </a:t>
            </a:r>
            <a:r>
              <a:rPr b="1" lang="nl-NL" sz="18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whey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957" name="TextBox 5"/>
          <p:cNvSpPr/>
          <p:nvPr/>
        </p:nvSpPr>
        <p:spPr>
          <a:xfrm>
            <a:off x="712080" y="4812480"/>
            <a:ext cx="428976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</a:rPr>
              <a:t>Walstra, Wouters and Geurts (2005) </a:t>
            </a:r>
            <a:r>
              <a:rPr b="0" lang="en-US" sz="800" strike="noStrike" u="sng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  <a:hlinkClick r:id="rId1"/>
              </a:rPr>
              <a:t>https://doi.org/10.1201/9781420028010</a:t>
            </a:r>
            <a:r>
              <a:rPr b="0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</a:rPr>
              <a:t> 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8" name="Rectangle 6"/>
          <p:cNvSpPr/>
          <p:nvPr/>
        </p:nvSpPr>
        <p:spPr>
          <a:xfrm>
            <a:off x="396720" y="1672200"/>
            <a:ext cx="4057920" cy="2608560"/>
          </a:xfrm>
          <a:prstGeom prst="rect">
            <a:avLst/>
          </a:prstGeom>
          <a:solidFill>
            <a:schemeClr val="lt1"/>
          </a:solidFill>
          <a:ln w="12600">
            <a:noFill/>
          </a:ln>
          <a:effectLst>
            <a:outerShdw dist="37674" dir="2700000" blurRad="12708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959" name="Rectangle 83"/>
          <p:cNvSpPr/>
          <p:nvPr/>
        </p:nvSpPr>
        <p:spPr>
          <a:xfrm>
            <a:off x="394560" y="3843720"/>
            <a:ext cx="4057920" cy="437040"/>
          </a:xfrm>
          <a:prstGeom prst="rect">
            <a:avLst/>
          </a:prstGeom>
          <a:solidFill>
            <a:schemeClr val="lt1">
              <a:lumMod val="95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960" name="Rectangle 87"/>
          <p:cNvSpPr/>
          <p:nvPr/>
        </p:nvSpPr>
        <p:spPr>
          <a:xfrm>
            <a:off x="4572000" y="1681200"/>
            <a:ext cx="4057920" cy="2608560"/>
          </a:xfrm>
          <a:prstGeom prst="rect">
            <a:avLst/>
          </a:prstGeom>
          <a:solidFill>
            <a:schemeClr val="lt1"/>
          </a:solidFill>
          <a:ln w="12600">
            <a:noFill/>
          </a:ln>
          <a:effectLst>
            <a:outerShdw dist="37674" dir="2700000" blurRad="12708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961" name="Rectangle 88"/>
          <p:cNvSpPr/>
          <p:nvPr/>
        </p:nvSpPr>
        <p:spPr>
          <a:xfrm>
            <a:off x="4572000" y="3852720"/>
            <a:ext cx="4057920" cy="437040"/>
          </a:xfrm>
          <a:prstGeom prst="rect">
            <a:avLst/>
          </a:prstGeom>
          <a:solidFill>
            <a:schemeClr val="lt1">
              <a:lumMod val="95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pic>
        <p:nvPicPr>
          <p:cNvPr id="962" name="Picture 89" descr="A group of white circles with red dots&#10;&#10;AI-generated content may be incorrect."/>
          <p:cNvPicPr/>
          <p:nvPr/>
        </p:nvPicPr>
        <p:blipFill>
          <a:blip r:embed="rId2"/>
          <a:stretch/>
        </p:blipFill>
        <p:spPr>
          <a:xfrm>
            <a:off x="133560" y="1614240"/>
            <a:ext cx="2841840" cy="2401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3" name="TextBox 93"/>
          <p:cNvSpPr/>
          <p:nvPr/>
        </p:nvSpPr>
        <p:spPr>
          <a:xfrm>
            <a:off x="464760" y="1338840"/>
            <a:ext cx="3989880" cy="21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85000" lnSpcReduction="19999"/>
          </a:bodyPr>
          <a:p>
            <a:pPr algn="ctr" defTabSz="457200">
              <a:lnSpc>
                <a:spcPct val="112000"/>
              </a:lnSpc>
            </a:pPr>
            <a:r>
              <a:rPr b="1" lang="en-US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Casein Micelles </a:t>
            </a:r>
            <a:r>
              <a:rPr b="0" lang="en-US" sz="14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|</a:t>
            </a:r>
            <a:r>
              <a:rPr b="1" lang="en-US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 </a:t>
            </a:r>
            <a:r>
              <a:rPr b="0" lang="en-US" sz="14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non-globular structure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4" name="TextBox 95"/>
          <p:cNvSpPr/>
          <p:nvPr/>
        </p:nvSpPr>
        <p:spPr>
          <a:xfrm>
            <a:off x="4572000" y="1324080"/>
            <a:ext cx="4057920" cy="21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85000" lnSpcReduction="19999"/>
          </a:bodyPr>
          <a:p>
            <a:pPr algn="ctr" defTabSz="457200">
              <a:lnSpc>
                <a:spcPct val="112000"/>
              </a:lnSpc>
            </a:pPr>
            <a:r>
              <a:rPr b="1" lang="en-US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Whey Proteins </a:t>
            </a:r>
            <a:r>
              <a:rPr b="0" lang="en-US" sz="14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|</a:t>
            </a:r>
            <a:r>
              <a:rPr b="1" lang="en-US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 </a:t>
            </a:r>
            <a:r>
              <a:rPr b="0" lang="en-US" sz="14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globular structure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65" name="Picture 4" descr="https://d3i71xaburhd42.cloudfront.net/d407a8107cab7aaed708235fd9067eb980b594be/11-Figure10-1.png"/>
          <p:cNvPicPr/>
          <p:nvPr/>
        </p:nvPicPr>
        <p:blipFill>
          <a:blip r:embed="rId3"/>
          <a:stretch/>
        </p:blipFill>
        <p:spPr>
          <a:xfrm>
            <a:off x="4922640" y="1737360"/>
            <a:ext cx="864360" cy="678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6" name="Picture 4" descr="https://d3i71xaburhd42.cloudfront.net/d407a8107cab7aaed708235fd9067eb980b594be/11-Figure10-1.png"/>
          <p:cNvPicPr/>
          <p:nvPr/>
        </p:nvPicPr>
        <p:blipFill>
          <a:blip r:embed="rId4"/>
          <a:stretch/>
        </p:blipFill>
        <p:spPr>
          <a:xfrm>
            <a:off x="5024160" y="3188880"/>
            <a:ext cx="661320" cy="561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7" name="Picture 4" descr="https://d3i71xaburhd42.cloudfront.net/d407a8107cab7aaed708235fd9067eb980b594be/11-Figure10-1.png"/>
          <p:cNvPicPr/>
          <p:nvPr/>
        </p:nvPicPr>
        <p:blipFill>
          <a:blip r:embed="rId5"/>
          <a:stretch/>
        </p:blipFill>
        <p:spPr>
          <a:xfrm>
            <a:off x="5055480" y="2427120"/>
            <a:ext cx="599040" cy="72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8" name="TextBox 105"/>
          <p:cNvSpPr/>
          <p:nvPr/>
        </p:nvSpPr>
        <p:spPr>
          <a:xfrm>
            <a:off x="392040" y="3963600"/>
            <a:ext cx="4065120" cy="18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77500" lnSpcReduction="19999"/>
          </a:bodyPr>
          <a:p>
            <a:pPr algn="ctr" defTabSz="457200">
              <a:lnSpc>
                <a:spcPct val="112000"/>
              </a:lnSpc>
            </a:pPr>
            <a:r>
              <a:rPr b="1" lang="en-US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Heat stable and acid sensitive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9" name="TextBox 107"/>
          <p:cNvSpPr/>
          <p:nvPr/>
        </p:nvSpPr>
        <p:spPr>
          <a:xfrm>
            <a:off x="2918880" y="2288880"/>
            <a:ext cx="538200" cy="15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70000" lnSpcReduction="19999"/>
          </a:bodyPr>
          <a:p>
            <a:pPr defTabSz="457200">
              <a:lnSpc>
                <a:spcPct val="112000"/>
              </a:lnSpc>
            </a:pPr>
            <a:r>
              <a:rPr b="0" lang="en-US" sz="10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κ-casein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0" name="TextBox 108"/>
          <p:cNvSpPr/>
          <p:nvPr/>
        </p:nvSpPr>
        <p:spPr>
          <a:xfrm>
            <a:off x="2922840" y="2638080"/>
            <a:ext cx="1155240" cy="3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19999"/>
          </a:bodyPr>
          <a:p>
            <a:pPr defTabSz="457200">
              <a:lnSpc>
                <a:spcPct val="112000"/>
              </a:lnSpc>
            </a:pPr>
            <a:r>
              <a:rPr b="0" lang="en-US" sz="10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Submicelle: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12000"/>
              </a:lnSpc>
            </a:pPr>
            <a:r>
              <a:rPr b="0" lang="el-GR" sz="10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α</a:t>
            </a:r>
            <a:r>
              <a:rPr b="0" lang="en-US" sz="1000" strike="noStrike" u="none" baseline="-25000">
                <a:solidFill>
                  <a:srgbClr val="3f4043"/>
                </a:solidFill>
                <a:effectLst/>
                <a:uFillTx/>
                <a:latin typeface="Verdana"/>
              </a:rPr>
              <a:t>s1</a:t>
            </a:r>
            <a:r>
              <a:rPr b="0" lang="en-US" sz="10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-,</a:t>
            </a:r>
            <a:r>
              <a:rPr b="0" lang="el-GR" sz="10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 α</a:t>
            </a:r>
            <a:r>
              <a:rPr b="0" lang="en-US" sz="1000" strike="noStrike" u="none" baseline="-25000">
                <a:solidFill>
                  <a:srgbClr val="3f4043"/>
                </a:solidFill>
                <a:effectLst/>
                <a:uFillTx/>
                <a:latin typeface="Verdana"/>
              </a:rPr>
              <a:t>s2</a:t>
            </a:r>
            <a:r>
              <a:rPr b="0" lang="en-US" sz="10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-,</a:t>
            </a:r>
            <a:r>
              <a:rPr b="0" lang="el-GR" sz="10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β</a:t>
            </a:r>
            <a:r>
              <a:rPr b="0" lang="en-US" sz="10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-casein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1" name="TextBox 109"/>
          <p:cNvSpPr/>
          <p:nvPr/>
        </p:nvSpPr>
        <p:spPr>
          <a:xfrm>
            <a:off x="2887560" y="3141000"/>
            <a:ext cx="1258200" cy="3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en-US" sz="10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Calcium phosphate nanocluster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72" name="Picture 110" descr="A red circle on a black background&#10;&#10;AI-generated content may be incorrect."/>
          <p:cNvPicPr/>
          <p:nvPr/>
        </p:nvPicPr>
        <p:blipFill>
          <a:blip r:embed="rId6"/>
          <a:stretch/>
        </p:blipFill>
        <p:spPr>
          <a:xfrm>
            <a:off x="2324880" y="3006360"/>
            <a:ext cx="558360" cy="456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73" name="Picture 112" descr="A white circle with black background&#10;&#10;AI-generated content may be incorrect."/>
          <p:cNvPicPr/>
          <p:nvPr/>
        </p:nvPicPr>
        <p:blipFill>
          <a:blip r:embed="rId7"/>
          <a:stretch/>
        </p:blipFill>
        <p:spPr>
          <a:xfrm>
            <a:off x="2324880" y="2573640"/>
            <a:ext cx="558360" cy="456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74" name="Picture 113" descr="A blue line on a black background&#10;&#10;AI-generated content may be incorrect."/>
          <p:cNvPicPr/>
          <p:nvPr/>
        </p:nvPicPr>
        <p:blipFill>
          <a:blip r:embed="rId8"/>
          <a:stretch/>
        </p:blipFill>
        <p:spPr>
          <a:xfrm>
            <a:off x="2324880" y="2117520"/>
            <a:ext cx="558360" cy="456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5" name="TextBox 114"/>
          <p:cNvSpPr/>
          <p:nvPr/>
        </p:nvSpPr>
        <p:spPr>
          <a:xfrm>
            <a:off x="6105240" y="3481920"/>
            <a:ext cx="108648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70000" lnSpcReduction="19999"/>
          </a:bodyPr>
          <a:p>
            <a:pPr defTabSz="457200">
              <a:lnSpc>
                <a:spcPct val="112000"/>
              </a:lnSpc>
            </a:pPr>
            <a:r>
              <a:rPr b="0" i="1" lang="el-GR" sz="11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β</a:t>
            </a:r>
            <a:r>
              <a:rPr b="0" i="1" lang="en-US" sz="11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-Lactoglobulin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6" name="TextBox 115"/>
          <p:cNvSpPr/>
          <p:nvPr/>
        </p:nvSpPr>
        <p:spPr>
          <a:xfrm>
            <a:off x="6105240" y="2733480"/>
            <a:ext cx="157212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70000" lnSpcReduction="19999"/>
          </a:bodyPr>
          <a:p>
            <a:pPr defTabSz="457200">
              <a:lnSpc>
                <a:spcPct val="112000"/>
              </a:lnSpc>
            </a:pPr>
            <a:r>
              <a:rPr b="0" i="1" lang="en-US" sz="11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Bovine Serum Alumini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7" name="TextBox 116"/>
          <p:cNvSpPr/>
          <p:nvPr/>
        </p:nvSpPr>
        <p:spPr>
          <a:xfrm>
            <a:off x="6105240" y="2017080"/>
            <a:ext cx="101268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70000" lnSpcReduction="19999"/>
          </a:bodyPr>
          <a:p>
            <a:pPr defTabSz="457200">
              <a:lnSpc>
                <a:spcPct val="112000"/>
              </a:lnSpc>
            </a:pPr>
            <a:r>
              <a:rPr b="0" i="1" lang="el-GR" sz="11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α</a:t>
            </a:r>
            <a:r>
              <a:rPr b="0" i="1" lang="en-US" sz="1100" strike="noStrike" u="none">
                <a:solidFill>
                  <a:srgbClr val="3f4043"/>
                </a:solidFill>
                <a:effectLst/>
                <a:uFillTx/>
                <a:latin typeface="Verdana"/>
              </a:rPr>
              <a:t>-Lactalbumin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8" name="TextBox 117"/>
          <p:cNvSpPr/>
          <p:nvPr/>
        </p:nvSpPr>
        <p:spPr>
          <a:xfrm>
            <a:off x="4590000" y="3963600"/>
            <a:ext cx="4065120" cy="18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77500" lnSpcReduction="19999"/>
          </a:bodyPr>
          <a:p>
            <a:pPr algn="ctr" defTabSz="457200">
              <a:lnSpc>
                <a:spcPct val="112000"/>
              </a:lnSpc>
            </a:pPr>
            <a:r>
              <a:rPr b="1" lang="en-US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Heat sensitive and acid stable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Rectangle 6"/>
          <p:cNvSpPr/>
          <p:nvPr/>
        </p:nvSpPr>
        <p:spPr>
          <a:xfrm rot="10800000">
            <a:off x="9000" y="0"/>
            <a:ext cx="9143640" cy="5142960"/>
          </a:xfrm>
          <a:prstGeom prst="rect">
            <a:avLst/>
          </a:prstGeom>
          <a:gradFill rotWithShape="0">
            <a:gsLst>
              <a:gs pos="0">
                <a:srgbClr val="0094d9">
                  <a:alpha val="0"/>
                </a:srgbClr>
              </a:gs>
              <a:gs pos="28000">
                <a:srgbClr val="0094d9">
                  <a:alpha val="10000"/>
                </a:srgbClr>
              </a:gs>
              <a:gs pos="59000">
                <a:srgbClr val="0094d9">
                  <a:alpha val="10000"/>
                </a:srgbClr>
              </a:gs>
            </a:gsLst>
            <a:lin ang="156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980" name="Milkwave"/>
          <p:cNvSpPr/>
          <p:nvPr/>
        </p:nvSpPr>
        <p:spPr>
          <a:xfrm>
            <a:off x="0" y="0"/>
            <a:ext cx="9152280" cy="50414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5041440"/>
              <a:gd name="textAreaBottom" fmla="*/ 5041800 h 504144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1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526320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 fontScale="92500" lnSpcReduction="9999"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Milk proteins are also digested differently and therefore possibly serve different biological functions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982" name="PlaceHolder 2"/>
          <p:cNvSpPr>
            <a:spLocks noGrp="1"/>
          </p:cNvSpPr>
          <p:nvPr>
            <p:ph type="sldNum" idx="77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B343BC43-6628-489D-ADD2-011AFBE59166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83" name="Picture 5" descr=""/>
          <p:cNvPicPr/>
          <p:nvPr/>
        </p:nvPicPr>
        <p:blipFill>
          <a:blip r:embed="rId2"/>
          <a:srcRect l="0" t="11178" r="0" b="0"/>
          <a:stretch/>
        </p:blipFill>
        <p:spPr>
          <a:xfrm>
            <a:off x="895320" y="1981800"/>
            <a:ext cx="3845880" cy="2511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4" name="TextBox 7"/>
          <p:cNvSpPr/>
          <p:nvPr/>
        </p:nvSpPr>
        <p:spPr>
          <a:xfrm>
            <a:off x="1017720" y="1522080"/>
            <a:ext cx="4098240" cy="45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Speed of Amino Acid appearance in blood after consumption of different proteins</a:t>
            </a:r>
            <a:r>
              <a:rPr b="0" lang="en-US" sz="14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5" name="TextBox 2"/>
          <p:cNvSpPr/>
          <p:nvPr/>
        </p:nvSpPr>
        <p:spPr>
          <a:xfrm>
            <a:off x="667800" y="4987440"/>
            <a:ext cx="2806560" cy="1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62500" lnSpcReduction="19999"/>
          </a:bodyPr>
          <a:p>
            <a:pPr defTabSz="457200">
              <a:lnSpc>
                <a:spcPct val="112000"/>
              </a:lnSpc>
            </a:pPr>
            <a:r>
              <a:rPr b="0" lang="en-US" sz="7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Gorrisen et al. 2020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86" name="Picture 3" descr="A person drinking from a cup&#10;&#10;AI-generated content may be incorrect."/>
          <p:cNvPicPr/>
          <p:nvPr/>
        </p:nvPicPr>
        <p:blipFill>
          <a:blip r:embed="rId3"/>
          <a:stretch/>
        </p:blipFill>
        <p:spPr>
          <a:xfrm>
            <a:off x="6008760" y="0"/>
            <a:ext cx="3134880" cy="5143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Rectangle 24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gradFill rotWithShape="0">
            <a:gsLst>
              <a:gs pos="22000">
                <a:srgbClr val="0094d9">
                  <a:alpha val="0"/>
                </a:srgbClr>
              </a:gs>
              <a:gs pos="75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4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988" name="Milkwave"/>
          <p:cNvSpPr/>
          <p:nvPr/>
        </p:nvSpPr>
        <p:spPr>
          <a:xfrm flipV="1">
            <a:off x="31680" y="2858760"/>
            <a:ext cx="8495280" cy="2290680"/>
          </a:xfrm>
          <a:custGeom>
            <a:avLst/>
            <a:gdLst>
              <a:gd name="textAreaLeft" fmla="*/ 0 w 8495280"/>
              <a:gd name="textAreaRight" fmla="*/ 8495640 w 8495280"/>
              <a:gd name="textAreaTop" fmla="*/ -360 h 2290680"/>
              <a:gd name="textAreaBottom" fmla="*/ 2290680 h 229068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Beyond nutrition: bioactive components of milk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990" name="PlaceHolder 2"/>
          <p:cNvSpPr>
            <a:spLocks noGrp="1"/>
          </p:cNvSpPr>
          <p:nvPr>
            <p:ph type="sldNum" idx="78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43BF1D40-1777-4783-8E40-1B04EA939103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1" name="TextBox 2"/>
          <p:cNvSpPr/>
          <p:nvPr/>
        </p:nvSpPr>
        <p:spPr>
          <a:xfrm>
            <a:off x="433440" y="945720"/>
            <a:ext cx="827676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Milk contains many bioactive components which serve function other than providing building blocks and energy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2" name="TextBox 9"/>
          <p:cNvSpPr/>
          <p:nvPr/>
        </p:nvSpPr>
        <p:spPr>
          <a:xfrm>
            <a:off x="639720" y="4732200"/>
            <a:ext cx="72792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19999"/>
          </a:bodyPr>
          <a:p>
            <a:pPr defTabSz="457200">
              <a:lnSpc>
                <a:spcPct val="112000"/>
              </a:lnSpc>
            </a:pPr>
            <a:r>
              <a:rPr b="0" lang="en-US" sz="6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1.Berthon et al 2022; 2.Donald et al 2022, 3.Ulfman et al 2018, 4.Jiang et al 2020; 5. Flemming et al 2016; 6. Ballard. 2013 ; 7. Lindquist et al 2010; 8. Hamosh et al 1996; 9. </a:t>
            </a:r>
            <a:r>
              <a:rPr b="0" lang="nl-NL" sz="600" strike="noStrike" u="none" i="0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Davidson et al 1990; 10. Walsh et al 2020; 11. Oguchi et al 1997; 12. Carr et al 2021; 13. Qu et all 2023; 14.Lassek et al. 2015; 15 Deoni et al 2024; 16. Wang et al 2009; 17.Derbyshire et al 2020; 18.Berger et al 2020; 19. Milkuic et al 2020 20. Sato et al 1986;  21. Wigertz e al 1997        100</a:t>
            </a:r>
            <a:r>
              <a:rPr b="0" lang="en-US" sz="600" strike="noStrike" u="none" i="0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Peila, C., et al (2024); </a:t>
            </a:r>
            <a:r>
              <a:rPr b="0" lang="nl-NL" sz="600" strike="noStrike" u="none" i="0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Kanwar et al 2015 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93" name="Group 12"/>
          <p:cNvGrpSpPr/>
          <p:nvPr/>
        </p:nvGrpSpPr>
        <p:grpSpPr>
          <a:xfrm>
            <a:off x="433440" y="1679040"/>
            <a:ext cx="8274960" cy="2572560"/>
            <a:chOff x="433440" y="1679040"/>
            <a:chExt cx="8274960" cy="2572560"/>
          </a:xfrm>
        </p:grpSpPr>
        <p:sp>
          <p:nvSpPr>
            <p:cNvPr id="994" name="Rectangle 5"/>
            <p:cNvSpPr/>
            <p:nvPr/>
          </p:nvSpPr>
          <p:spPr>
            <a:xfrm>
              <a:off x="433440" y="1679040"/>
              <a:ext cx="1532160" cy="257256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NL" sz="140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95" name="Rectangle 6"/>
            <p:cNvSpPr/>
            <p:nvPr/>
          </p:nvSpPr>
          <p:spPr>
            <a:xfrm>
              <a:off x="2119320" y="1679040"/>
              <a:ext cx="1532160" cy="257256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NL" sz="140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96" name="Rectangle 8"/>
            <p:cNvSpPr/>
            <p:nvPr/>
          </p:nvSpPr>
          <p:spPr>
            <a:xfrm>
              <a:off x="3804840" y="1679040"/>
              <a:ext cx="1532160" cy="257256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NL" sz="140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97" name="Rectangle 10"/>
            <p:cNvSpPr/>
            <p:nvPr/>
          </p:nvSpPr>
          <p:spPr>
            <a:xfrm>
              <a:off x="5490720" y="1679040"/>
              <a:ext cx="1532160" cy="257256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NL" sz="140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98" name="Rectangle 11"/>
            <p:cNvSpPr/>
            <p:nvPr/>
          </p:nvSpPr>
          <p:spPr>
            <a:xfrm>
              <a:off x="7176240" y="1679040"/>
              <a:ext cx="1532160" cy="257256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NL" sz="140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</p:grpSp>
      <p:sp>
        <p:nvSpPr>
          <p:cNvPr id="999" name="TextBox 14"/>
          <p:cNvSpPr/>
          <p:nvPr/>
        </p:nvSpPr>
        <p:spPr>
          <a:xfrm>
            <a:off x="500400" y="2630160"/>
            <a:ext cx="146520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19999"/>
          </a:bodyPr>
          <a:p>
            <a:pPr defTabSz="457200">
              <a:lnSpc>
                <a:spcPct val="112000"/>
              </a:lnSpc>
            </a:pPr>
            <a:r>
              <a:rPr b="1" lang="en-NL" sz="900" strike="noStrike" u="none">
                <a:solidFill>
                  <a:schemeClr val="accent3"/>
                </a:solidFill>
                <a:effectLst/>
                <a:uFillTx/>
                <a:latin typeface="Verdana"/>
              </a:rPr>
              <a:t>Immune modulation &amp; antimicrobial activity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0" name="TextBox 15"/>
          <p:cNvSpPr/>
          <p:nvPr/>
        </p:nvSpPr>
        <p:spPr>
          <a:xfrm>
            <a:off x="2203920" y="2630160"/>
            <a:ext cx="140616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algn="ctr" defTabSz="457200">
              <a:lnSpc>
                <a:spcPct val="112000"/>
              </a:lnSpc>
            </a:pP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12000"/>
              </a:lnSpc>
            </a:pPr>
            <a:r>
              <a:rPr b="1" lang="en-NL" sz="900" strike="noStrike" u="none">
                <a:solidFill>
                  <a:srgbClr val="92d050"/>
                </a:solidFill>
                <a:effectLst/>
                <a:uFillTx/>
                <a:latin typeface="Verdana"/>
              </a:rPr>
              <a:t>Digestive function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1" name="TextBox 16"/>
          <p:cNvSpPr/>
          <p:nvPr/>
        </p:nvSpPr>
        <p:spPr>
          <a:xfrm>
            <a:off x="3885120" y="2630160"/>
            <a:ext cx="142092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algn="ctr" defTabSz="457200">
              <a:lnSpc>
                <a:spcPct val="112000"/>
              </a:lnSpc>
            </a:pP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12000"/>
              </a:lnSpc>
            </a:pPr>
            <a:r>
              <a:rPr b="1" lang="en-NL" sz="900" strike="noStrike" u="none">
                <a:solidFill>
                  <a:schemeClr val="accent2"/>
                </a:solidFill>
                <a:effectLst/>
                <a:uFillTx/>
                <a:latin typeface="Verdana"/>
              </a:rPr>
              <a:t>Gut development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2" name="TextBox 17"/>
          <p:cNvSpPr/>
          <p:nvPr/>
        </p:nvSpPr>
        <p:spPr>
          <a:xfrm>
            <a:off x="5566320" y="2630160"/>
            <a:ext cx="141336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1" lang="en-NL" sz="900" strike="noStrike" u="none">
                <a:solidFill>
                  <a:srgbClr val="7030a0"/>
                </a:solidFill>
                <a:effectLst/>
                <a:uFillTx/>
                <a:latin typeface="Verdana"/>
              </a:rPr>
              <a:t>Cognitive development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3" name="TextBox 18"/>
          <p:cNvSpPr/>
          <p:nvPr/>
        </p:nvSpPr>
        <p:spPr>
          <a:xfrm>
            <a:off x="7255080" y="2630160"/>
            <a:ext cx="141336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19999"/>
          </a:bodyPr>
          <a:p>
            <a:pPr defTabSz="457200">
              <a:lnSpc>
                <a:spcPct val="112000"/>
              </a:lnSpc>
            </a:pPr>
            <a:r>
              <a:rPr b="1" lang="en-NL" sz="9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Carriers for other nutritents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4" name="TextBox 19"/>
          <p:cNvSpPr/>
          <p:nvPr/>
        </p:nvSpPr>
        <p:spPr>
          <a:xfrm>
            <a:off x="500400" y="3059640"/>
            <a:ext cx="1372320" cy="12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Lactoferrin1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Secretory IgAs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2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IgGs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3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Osteopontin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4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Lactoperoxidase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5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HMOs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6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….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12000"/>
              </a:lnSpc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5" name="TextBox 20"/>
          <p:cNvSpPr/>
          <p:nvPr/>
        </p:nvSpPr>
        <p:spPr>
          <a:xfrm>
            <a:off x="2203920" y="3059640"/>
            <a:ext cx="137232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Bile salt-stimulated lipase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7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Amylase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8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A1-antitrypsin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9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HMOs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10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….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6" name="TextBox 21"/>
          <p:cNvSpPr/>
          <p:nvPr/>
        </p:nvSpPr>
        <p:spPr>
          <a:xfrm>
            <a:off x="3885120" y="3059640"/>
            <a:ext cx="1372320" cy="56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Growth factors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11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Lactoferrin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12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Nucleotides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13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….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7" name="TextBox 22"/>
          <p:cNvSpPr/>
          <p:nvPr/>
        </p:nvSpPr>
        <p:spPr>
          <a:xfrm>
            <a:off x="5566320" y="3059640"/>
            <a:ext cx="137232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lnSpcReduction="9999"/>
          </a:bodyPr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PUFAs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14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MFGM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15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Sialic acid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16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Choline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17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HMOs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18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…..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8" name="TextBox 23"/>
          <p:cNvSpPr/>
          <p:nvPr/>
        </p:nvSpPr>
        <p:spPr>
          <a:xfrm>
            <a:off x="7262640" y="3059640"/>
            <a:ext cx="1372320" cy="76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lnSpcReduction="9999"/>
          </a:bodyPr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Lactoferrin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19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B-casein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20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Folate binding protein 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21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…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09" name="Picture 31" descr="A green outline of a large intestine&#10;&#10;AI-generated content may be incorrect."/>
          <p:cNvPicPr/>
          <p:nvPr/>
        </p:nvPicPr>
        <p:blipFill>
          <a:blip r:embed="rId2"/>
          <a:stretch/>
        </p:blipFill>
        <p:spPr>
          <a:xfrm>
            <a:off x="4096080" y="1831320"/>
            <a:ext cx="878400" cy="73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0" name="Picture 33" descr="A black shield with orange lines and a bead on it&#10;&#10;AI-generated content may be incorrect."/>
          <p:cNvPicPr/>
          <p:nvPr/>
        </p:nvPicPr>
        <p:blipFill>
          <a:blip r:embed="rId3"/>
          <a:stretch/>
        </p:blipFill>
        <p:spPr>
          <a:xfrm>
            <a:off x="781560" y="1779480"/>
            <a:ext cx="878400" cy="73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1" name="Picture 35" descr="A blue check mark on a black background&#10;&#10;AI-generated content may be incorrect."/>
          <p:cNvPicPr/>
          <p:nvPr/>
        </p:nvPicPr>
        <p:blipFill>
          <a:blip r:embed="rId4"/>
          <a:stretch/>
        </p:blipFill>
        <p:spPr>
          <a:xfrm>
            <a:off x="7563240" y="1761480"/>
            <a:ext cx="878400" cy="73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2" name="Picture 37" descr="A purple outline of a human head with a brain inside&#10;&#10;AI-generated content may be incorrect."/>
          <p:cNvPicPr/>
          <p:nvPr/>
        </p:nvPicPr>
        <p:blipFill>
          <a:blip r:embed="rId5"/>
          <a:stretch/>
        </p:blipFill>
        <p:spPr>
          <a:xfrm>
            <a:off x="5862600" y="1785600"/>
            <a:ext cx="878400" cy="73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3" name="Picture 39" descr="A green and black logo&#10;&#10;AI-generated content may be incorrect."/>
          <p:cNvPicPr/>
          <p:nvPr/>
        </p:nvPicPr>
        <p:blipFill>
          <a:blip r:embed="rId6"/>
          <a:stretch/>
        </p:blipFill>
        <p:spPr>
          <a:xfrm>
            <a:off x="2446200" y="1824480"/>
            <a:ext cx="878400" cy="731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Rectangle 2080"/>
          <p:cNvSpPr/>
          <p:nvPr/>
        </p:nvSpPr>
        <p:spPr>
          <a:xfrm rot="10800000">
            <a:off x="9000" y="0"/>
            <a:ext cx="9143640" cy="5142960"/>
          </a:xfrm>
          <a:prstGeom prst="rect">
            <a:avLst/>
          </a:prstGeom>
          <a:gradFill rotWithShape="0">
            <a:gsLst>
              <a:gs pos="0">
                <a:srgbClr val="0094d9">
                  <a:alpha val="0"/>
                </a:srgbClr>
              </a:gs>
              <a:gs pos="28000">
                <a:srgbClr val="0094d9">
                  <a:alpha val="10000"/>
                </a:srgbClr>
              </a:gs>
              <a:gs pos="59000">
                <a:srgbClr val="0094d9">
                  <a:alpha val="10000"/>
                </a:srgbClr>
              </a:gs>
            </a:gsLst>
            <a:lin ang="156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015" name="Milkwave"/>
          <p:cNvSpPr/>
          <p:nvPr/>
        </p:nvSpPr>
        <p:spPr>
          <a:xfrm>
            <a:off x="0" y="0"/>
            <a:ext cx="9152280" cy="50414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5041440"/>
              <a:gd name="textAreaBottom" fmla="*/ 5041800 h 504144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6" name="TextBox 18"/>
          <p:cNvSpPr/>
          <p:nvPr/>
        </p:nvSpPr>
        <p:spPr>
          <a:xfrm>
            <a:off x="764640" y="1886040"/>
            <a:ext cx="1032840" cy="43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Diarrhea with fever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7" name="TextBox 19"/>
          <p:cNvSpPr/>
          <p:nvPr/>
        </p:nvSpPr>
        <p:spPr>
          <a:xfrm>
            <a:off x="2409840" y="1875600"/>
            <a:ext cx="908280" cy="43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Runny noses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8" name="TextBox 20"/>
          <p:cNvSpPr/>
          <p:nvPr/>
        </p:nvSpPr>
        <p:spPr>
          <a:xfrm>
            <a:off x="3863520" y="1875600"/>
            <a:ext cx="1129680" cy="43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Ear infection (Otitis)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19" name="Picture 2" descr="Woman carrying her baby girl at home Mother carrying her smiling baby girl at home Baby - Human Age Stock Photo"/>
          <p:cNvPicPr/>
          <p:nvPr/>
        </p:nvPicPr>
        <p:blipFill>
          <a:blip r:embed="rId2"/>
          <a:stretch/>
        </p:blipFill>
        <p:spPr>
          <a:xfrm>
            <a:off x="5428440" y="0"/>
            <a:ext cx="371520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0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472968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Do bioactive components from cow’s milk work in humans? 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021" name="PlaceHolder 2"/>
          <p:cNvSpPr>
            <a:spLocks noGrp="1"/>
          </p:cNvSpPr>
          <p:nvPr>
            <p:ph type="sldNum" idx="79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B396BCB9-D7AE-4B8D-B534-09E555A0C60E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2" name="TextBox 15"/>
          <p:cNvSpPr/>
          <p:nvPr/>
        </p:nvSpPr>
        <p:spPr>
          <a:xfrm>
            <a:off x="435240" y="1323720"/>
            <a:ext cx="4820040" cy="3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When milk is gently processed the biological function of milk component is preserved and  confers cross species benefits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3" name="TextBox 2"/>
          <p:cNvSpPr/>
          <p:nvPr/>
        </p:nvSpPr>
        <p:spPr>
          <a:xfrm>
            <a:off x="763920" y="4879080"/>
            <a:ext cx="1765080" cy="12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62500" lnSpcReduction="19999"/>
          </a:bodyPr>
          <a:p>
            <a:pPr defTabSz="457200">
              <a:lnSpc>
                <a:spcPct val="112000"/>
              </a:lnSpc>
            </a:pPr>
            <a:r>
              <a:rPr b="0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Loss et al 2015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24" name="Graphic 22" descr="Tick with solid fill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0640" y="1875600"/>
            <a:ext cx="323640" cy="393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5" name="Graphic 23" descr="Tick with solid fill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2088720" y="1875600"/>
            <a:ext cx="323640" cy="393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6" name="Graphic 24" descr="Tick with solid fill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3546360" y="1875600"/>
            <a:ext cx="323640" cy="393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7" name="TextBox 25"/>
          <p:cNvSpPr/>
          <p:nvPr/>
        </p:nvSpPr>
        <p:spPr>
          <a:xfrm>
            <a:off x="-117000" y="2969280"/>
            <a:ext cx="158724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 defTabSz="457200">
              <a:lnSpc>
                <a:spcPct val="100000"/>
              </a:lnSpc>
            </a:pPr>
            <a:r>
              <a:rPr b="0" lang="nl-NL" sz="900" strike="noStrike" u="none">
                <a:solidFill>
                  <a:schemeClr val="dk2"/>
                </a:solidFill>
                <a:effectLst/>
                <a:uFillTx/>
                <a:latin typeface="Verdana"/>
              </a:rPr>
              <a:t>UHT milk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457200">
              <a:lnSpc>
                <a:spcPct val="100000"/>
              </a:lnSpc>
            </a:pPr>
            <a:r>
              <a:rPr b="0" lang="nl-NL" sz="900" strike="noStrike" u="none">
                <a:solidFill>
                  <a:schemeClr val="dk2"/>
                </a:solidFill>
                <a:effectLst/>
                <a:uFillTx/>
                <a:latin typeface="Verdana"/>
              </a:rPr>
              <a:t> 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457200">
              <a:lnSpc>
                <a:spcPct val="100000"/>
              </a:lnSpc>
            </a:pPr>
            <a:r>
              <a:rPr b="0" lang="nl-NL" sz="900" strike="noStrike" u="none">
                <a:solidFill>
                  <a:schemeClr val="dk2"/>
                </a:solidFill>
                <a:effectLst/>
                <a:uFillTx/>
                <a:latin typeface="Verdana"/>
              </a:rPr>
              <a:t>Pasteurised milk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457200">
              <a:lnSpc>
                <a:spcPct val="100000"/>
              </a:lnSpc>
            </a:pP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457200">
              <a:lnSpc>
                <a:spcPct val="100000"/>
              </a:lnSpc>
            </a:pPr>
            <a:r>
              <a:rPr b="0" lang="nl-NL" sz="900" strike="noStrike" u="none">
                <a:solidFill>
                  <a:schemeClr val="dk2"/>
                </a:solidFill>
                <a:effectLst/>
                <a:uFillTx/>
                <a:latin typeface="Verdana"/>
              </a:rPr>
              <a:t>Farm milk (heated)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457200">
              <a:lnSpc>
                <a:spcPct val="100000"/>
              </a:lnSpc>
            </a:pP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457200">
              <a:lnSpc>
                <a:spcPct val="100000"/>
              </a:lnSpc>
            </a:pPr>
            <a:r>
              <a:rPr b="0" lang="nl-NL" sz="900" strike="noStrike" u="none">
                <a:solidFill>
                  <a:schemeClr val="dk2"/>
                </a:solidFill>
                <a:effectLst/>
                <a:uFillTx/>
                <a:latin typeface="Verdana"/>
              </a:rPr>
              <a:t>Farm milk (raw)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8" name="TextBox 2064"/>
          <p:cNvSpPr/>
          <p:nvPr/>
        </p:nvSpPr>
        <p:spPr>
          <a:xfrm>
            <a:off x="1593000" y="2672640"/>
            <a:ext cx="357156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70000" lnSpcReduction="19999"/>
          </a:bodyPr>
          <a:p>
            <a:pPr defTabSz="457200">
              <a:lnSpc>
                <a:spcPct val="112000"/>
              </a:lnSpc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Does milk protects against diarrhea with fever?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029" name="Group 2076"/>
          <p:cNvGrpSpPr/>
          <p:nvPr/>
        </p:nvGrpSpPr>
        <p:grpSpPr>
          <a:xfrm>
            <a:off x="1523520" y="2947680"/>
            <a:ext cx="3849840" cy="1343880"/>
            <a:chOff x="1523520" y="2947680"/>
            <a:chExt cx="3849840" cy="1343880"/>
          </a:xfrm>
        </p:grpSpPr>
        <p:grpSp>
          <p:nvGrpSpPr>
            <p:cNvPr id="1030" name="Group 2063"/>
            <p:cNvGrpSpPr/>
            <p:nvPr/>
          </p:nvGrpSpPr>
          <p:grpSpPr>
            <a:xfrm>
              <a:off x="1523520" y="2947680"/>
              <a:ext cx="3849840" cy="1343880"/>
              <a:chOff x="1523520" y="2947680"/>
              <a:chExt cx="3849840" cy="1343880"/>
            </a:xfrm>
          </p:grpSpPr>
          <p:sp>
            <p:nvSpPr>
              <p:cNvPr id="1031" name="Rectangle 26"/>
              <p:cNvSpPr/>
              <p:nvPr/>
            </p:nvSpPr>
            <p:spPr>
              <a:xfrm>
                <a:off x="1523880" y="2948040"/>
                <a:ext cx="3727440" cy="1161000"/>
              </a:xfrm>
              <a:prstGeom prst="rect">
                <a:avLst/>
              </a:prstGeom>
              <a:solidFill>
                <a:schemeClr val="lt1">
                  <a:lumMod val="95000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NL" sz="1400" strike="noStrike" u="none">
                  <a:solidFill>
                    <a:schemeClr val="lt1"/>
                  </a:solidFill>
                  <a:effectLst/>
                  <a:uFillTx/>
                  <a:latin typeface="Verdana"/>
                </a:endParaRPr>
              </a:p>
            </p:txBody>
          </p:sp>
          <p:cxnSp>
            <p:nvCxnSpPr>
              <p:cNvPr id="1032" name="Straight Connector 28"/>
              <p:cNvCxnSpPr/>
              <p:nvPr/>
            </p:nvCxnSpPr>
            <p:spPr>
              <a:xfrm>
                <a:off x="3855960" y="2947680"/>
                <a:ext cx="360" cy="1193400"/>
              </a:xfrm>
              <a:prstGeom prst="straightConnector1">
                <a:avLst/>
              </a:prstGeom>
              <a:ln w="6480">
                <a:solidFill>
                  <a:schemeClr val="lt1">
                    <a:lumMod val="50000"/>
                  </a:schemeClr>
                </a:solidFill>
                <a:prstDash val="dash"/>
                <a:miter/>
              </a:ln>
            </p:spPr>
          </p:cxnSp>
          <p:grpSp>
            <p:nvGrpSpPr>
              <p:cNvPr id="1033" name="Group 34"/>
              <p:cNvGrpSpPr/>
              <p:nvPr/>
            </p:nvGrpSpPr>
            <p:grpSpPr>
              <a:xfrm>
                <a:off x="1991520" y="4109400"/>
                <a:ext cx="1398240" cy="45720"/>
                <a:chOff x="1991520" y="4109400"/>
                <a:chExt cx="1398240" cy="45720"/>
              </a:xfrm>
            </p:grpSpPr>
            <p:cxnSp>
              <p:nvCxnSpPr>
                <p:cNvPr id="1034" name="Straight Connector 29"/>
                <p:cNvCxnSpPr/>
                <p:nvPr/>
              </p:nvCxnSpPr>
              <p:spPr>
                <a:xfrm>
                  <a:off x="3389760" y="4109400"/>
                  <a:ext cx="360" cy="46080"/>
                </a:xfrm>
                <a:prstGeom prst="straightConnector1">
                  <a:avLst/>
                </a:prstGeom>
                <a:ln w="6480">
                  <a:solidFill>
                    <a:schemeClr val="lt1">
                      <a:lumMod val="50000"/>
                    </a:schemeClr>
                  </a:solidFill>
                  <a:miter/>
                </a:ln>
              </p:spPr>
            </p:cxnSp>
            <p:cxnSp>
              <p:nvCxnSpPr>
                <p:cNvPr id="1035" name="Straight Connector 30"/>
                <p:cNvCxnSpPr/>
                <p:nvPr/>
              </p:nvCxnSpPr>
              <p:spPr>
                <a:xfrm>
                  <a:off x="2923920" y="4109400"/>
                  <a:ext cx="360" cy="46080"/>
                </a:xfrm>
                <a:prstGeom prst="straightConnector1">
                  <a:avLst/>
                </a:prstGeom>
                <a:ln w="6480">
                  <a:solidFill>
                    <a:schemeClr val="lt1">
                      <a:lumMod val="50000"/>
                    </a:schemeClr>
                  </a:solidFill>
                  <a:miter/>
                </a:ln>
              </p:spPr>
            </p:cxnSp>
            <p:cxnSp>
              <p:nvCxnSpPr>
                <p:cNvPr id="1036" name="Straight Connector 31"/>
                <p:cNvCxnSpPr/>
                <p:nvPr/>
              </p:nvCxnSpPr>
              <p:spPr>
                <a:xfrm>
                  <a:off x="2457720" y="4109400"/>
                  <a:ext cx="360" cy="46080"/>
                </a:xfrm>
                <a:prstGeom prst="straightConnector1">
                  <a:avLst/>
                </a:prstGeom>
                <a:ln w="6480">
                  <a:solidFill>
                    <a:schemeClr val="lt1">
                      <a:lumMod val="50000"/>
                    </a:schemeClr>
                  </a:solidFill>
                  <a:miter/>
                </a:ln>
              </p:spPr>
            </p:cxnSp>
            <p:cxnSp>
              <p:nvCxnSpPr>
                <p:cNvPr id="1037" name="Straight Connector 32"/>
                <p:cNvCxnSpPr/>
                <p:nvPr/>
              </p:nvCxnSpPr>
              <p:spPr>
                <a:xfrm>
                  <a:off x="1991520" y="4109400"/>
                  <a:ext cx="360" cy="46080"/>
                </a:xfrm>
                <a:prstGeom prst="straightConnector1">
                  <a:avLst/>
                </a:prstGeom>
                <a:ln w="6480">
                  <a:solidFill>
                    <a:schemeClr val="lt1">
                      <a:lumMod val="50000"/>
                    </a:schemeClr>
                  </a:solidFill>
                  <a:miter/>
                </a:ln>
              </p:spPr>
            </p:cxnSp>
          </p:grpSp>
          <p:cxnSp>
            <p:nvCxnSpPr>
              <p:cNvPr id="1038" name="Straight Connector 33"/>
              <p:cNvCxnSpPr/>
              <p:nvPr/>
            </p:nvCxnSpPr>
            <p:spPr>
              <a:xfrm>
                <a:off x="1525320" y="2947680"/>
                <a:ext cx="360" cy="1193400"/>
              </a:xfrm>
              <a:prstGeom prst="straightConnector1">
                <a:avLst/>
              </a:prstGeom>
              <a:ln w="6480">
                <a:solidFill>
                  <a:schemeClr val="lt1">
                    <a:lumMod val="50000"/>
                  </a:schemeClr>
                </a:solidFill>
                <a:miter/>
              </a:ln>
            </p:spPr>
          </p:cxnSp>
          <p:cxnSp>
            <p:nvCxnSpPr>
              <p:cNvPr id="1039" name="Straight Connector 36"/>
              <p:cNvCxnSpPr/>
              <p:nvPr/>
            </p:nvCxnSpPr>
            <p:spPr>
              <a:xfrm>
                <a:off x="1523520" y="4109400"/>
                <a:ext cx="3728520" cy="360"/>
              </a:xfrm>
              <a:prstGeom prst="straightConnector1">
                <a:avLst/>
              </a:prstGeom>
              <a:ln w="6480">
                <a:solidFill>
                  <a:schemeClr val="lt1">
                    <a:lumMod val="50000"/>
                  </a:schemeClr>
                </a:solidFill>
                <a:miter/>
              </a:ln>
            </p:spPr>
          </p:cxnSp>
          <p:grpSp>
            <p:nvGrpSpPr>
              <p:cNvPr id="1040" name="Group 38"/>
              <p:cNvGrpSpPr/>
              <p:nvPr/>
            </p:nvGrpSpPr>
            <p:grpSpPr>
              <a:xfrm>
                <a:off x="4320720" y="4109400"/>
                <a:ext cx="466200" cy="45720"/>
                <a:chOff x="4320720" y="4109400"/>
                <a:chExt cx="466200" cy="45720"/>
              </a:xfrm>
            </p:grpSpPr>
            <p:cxnSp>
              <p:nvCxnSpPr>
                <p:cNvPr id="1041" name="Straight Connector 39"/>
                <p:cNvCxnSpPr/>
                <p:nvPr/>
              </p:nvCxnSpPr>
              <p:spPr>
                <a:xfrm>
                  <a:off x="4786920" y="4109400"/>
                  <a:ext cx="360" cy="46080"/>
                </a:xfrm>
                <a:prstGeom prst="straightConnector1">
                  <a:avLst/>
                </a:prstGeom>
                <a:ln w="6480">
                  <a:solidFill>
                    <a:schemeClr val="lt1">
                      <a:lumMod val="50000"/>
                    </a:schemeClr>
                  </a:solidFill>
                  <a:miter/>
                </a:ln>
              </p:spPr>
            </p:cxnSp>
            <p:cxnSp>
              <p:nvCxnSpPr>
                <p:cNvPr id="1042" name="Straight Connector 40"/>
                <p:cNvCxnSpPr/>
                <p:nvPr/>
              </p:nvCxnSpPr>
              <p:spPr>
                <a:xfrm>
                  <a:off x="4320720" y="4109400"/>
                  <a:ext cx="360" cy="46080"/>
                </a:xfrm>
                <a:prstGeom prst="straightConnector1">
                  <a:avLst/>
                </a:prstGeom>
                <a:ln w="6480">
                  <a:solidFill>
                    <a:schemeClr val="lt1">
                      <a:lumMod val="50000"/>
                    </a:schemeClr>
                  </a:solidFill>
                  <a:miter/>
                </a:ln>
              </p:spPr>
            </p:cxnSp>
          </p:grpSp>
          <p:sp>
            <p:nvSpPr>
              <p:cNvPr id="1043" name="TextBox 44"/>
              <p:cNvSpPr/>
              <p:nvPr/>
            </p:nvSpPr>
            <p:spPr>
              <a:xfrm>
                <a:off x="3732120" y="4155120"/>
                <a:ext cx="247320" cy="136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 defTabSz="457200">
                  <a:lnSpc>
                    <a:spcPct val="112000"/>
                  </a:lnSpc>
                </a:pPr>
                <a:r>
                  <a:rPr b="0" lang="en-NL" sz="800" strike="noStrike" u="none">
                    <a:solidFill>
                      <a:schemeClr val="dk1"/>
                    </a:solidFill>
                    <a:effectLst/>
                    <a:uFillTx/>
                    <a:latin typeface="Verdana"/>
                  </a:rPr>
                  <a:t>1</a:t>
                </a:r>
                <a:endParaRPr b="0" lang="en-US" sz="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4" name="TextBox 45"/>
              <p:cNvSpPr/>
              <p:nvPr/>
            </p:nvSpPr>
            <p:spPr>
              <a:xfrm>
                <a:off x="3262320" y="4155120"/>
                <a:ext cx="247320" cy="136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 defTabSz="457200">
                  <a:lnSpc>
                    <a:spcPct val="112000"/>
                  </a:lnSpc>
                </a:pPr>
                <a:r>
                  <a:rPr b="0" lang="en-NL" sz="800" strike="noStrike" u="none">
                    <a:solidFill>
                      <a:schemeClr val="dk1"/>
                    </a:solidFill>
                    <a:effectLst/>
                    <a:uFillTx/>
                    <a:latin typeface="Verdana"/>
                  </a:rPr>
                  <a:t>0.8</a:t>
                </a:r>
                <a:endParaRPr b="0" lang="en-US" sz="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5" name="TextBox 46"/>
              <p:cNvSpPr/>
              <p:nvPr/>
            </p:nvSpPr>
            <p:spPr>
              <a:xfrm>
                <a:off x="2805120" y="4155120"/>
                <a:ext cx="247320" cy="136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 defTabSz="457200">
                  <a:lnSpc>
                    <a:spcPct val="112000"/>
                  </a:lnSpc>
                </a:pPr>
                <a:r>
                  <a:rPr b="0" lang="en-NL" sz="800" strike="noStrike" u="none">
                    <a:solidFill>
                      <a:schemeClr val="dk1"/>
                    </a:solidFill>
                    <a:effectLst/>
                    <a:uFillTx/>
                    <a:latin typeface="Verdana"/>
                  </a:rPr>
                  <a:t>0.6</a:t>
                </a:r>
                <a:endParaRPr b="0" lang="en-US" sz="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6" name="TextBox 47"/>
              <p:cNvSpPr/>
              <p:nvPr/>
            </p:nvSpPr>
            <p:spPr>
              <a:xfrm>
                <a:off x="2338200" y="4155120"/>
                <a:ext cx="247320" cy="136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 defTabSz="457200">
                  <a:lnSpc>
                    <a:spcPct val="112000"/>
                  </a:lnSpc>
                </a:pPr>
                <a:r>
                  <a:rPr b="0" lang="en-NL" sz="800" strike="noStrike" u="none">
                    <a:solidFill>
                      <a:schemeClr val="dk1"/>
                    </a:solidFill>
                    <a:effectLst/>
                    <a:uFillTx/>
                    <a:latin typeface="Verdana"/>
                  </a:rPr>
                  <a:t>0.4</a:t>
                </a:r>
                <a:endParaRPr b="0" lang="en-US" sz="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7" name="TextBox 48"/>
              <p:cNvSpPr/>
              <p:nvPr/>
            </p:nvSpPr>
            <p:spPr>
              <a:xfrm>
                <a:off x="1871640" y="4155120"/>
                <a:ext cx="247320" cy="136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 defTabSz="457200">
                  <a:lnSpc>
                    <a:spcPct val="112000"/>
                  </a:lnSpc>
                </a:pPr>
                <a:r>
                  <a:rPr b="0" lang="en-NL" sz="800" strike="noStrike" u="none">
                    <a:solidFill>
                      <a:schemeClr val="dk1"/>
                    </a:solidFill>
                    <a:effectLst/>
                    <a:uFillTx/>
                    <a:latin typeface="Verdana"/>
                  </a:rPr>
                  <a:t>0.2</a:t>
                </a:r>
                <a:endParaRPr b="0" lang="en-US" sz="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8" name="TextBox 49"/>
              <p:cNvSpPr/>
              <p:nvPr/>
            </p:nvSpPr>
            <p:spPr>
              <a:xfrm>
                <a:off x="4198680" y="4155120"/>
                <a:ext cx="247320" cy="136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 defTabSz="457200">
                  <a:lnSpc>
                    <a:spcPct val="112000"/>
                  </a:lnSpc>
                </a:pPr>
                <a:r>
                  <a:rPr b="0" lang="en-NL" sz="800" strike="noStrike" u="none">
                    <a:solidFill>
                      <a:schemeClr val="dk1"/>
                    </a:solidFill>
                    <a:effectLst/>
                    <a:uFillTx/>
                    <a:latin typeface="Verdana"/>
                  </a:rPr>
                  <a:t>1.2</a:t>
                </a:r>
                <a:endParaRPr b="0" lang="en-US" sz="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9" name="TextBox 50"/>
              <p:cNvSpPr/>
              <p:nvPr/>
            </p:nvSpPr>
            <p:spPr>
              <a:xfrm>
                <a:off x="4662360" y="4155120"/>
                <a:ext cx="247320" cy="136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 defTabSz="457200">
                  <a:lnSpc>
                    <a:spcPct val="112000"/>
                  </a:lnSpc>
                </a:pPr>
                <a:r>
                  <a:rPr b="0" lang="en-NL" sz="800" strike="noStrike" u="none">
                    <a:solidFill>
                      <a:schemeClr val="dk1"/>
                    </a:solidFill>
                    <a:effectLst/>
                    <a:uFillTx/>
                    <a:latin typeface="Verdana"/>
                  </a:rPr>
                  <a:t>1.4</a:t>
                </a:r>
                <a:endParaRPr b="0" lang="en-US" sz="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50" name="Oval 51"/>
              <p:cNvSpPr/>
              <p:nvPr/>
            </p:nvSpPr>
            <p:spPr>
              <a:xfrm>
                <a:off x="3804840" y="3011760"/>
                <a:ext cx="101880" cy="101880"/>
              </a:xfrm>
              <a:prstGeom prst="ellipse">
                <a:avLst/>
              </a:prstGeom>
              <a:solidFill>
                <a:schemeClr val="lt1"/>
              </a:solidFill>
              <a:ln w="12600">
                <a:solidFill>
                  <a:schemeClr val="accent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endParaRPr b="0" lang="en-NL" sz="1400" strike="noStrike" u="none">
                  <a:solidFill>
                    <a:schemeClr val="lt1"/>
                  </a:solidFill>
                  <a:effectLst/>
                  <a:uFillTx/>
                  <a:latin typeface="Verdana"/>
                </a:endParaRPr>
              </a:p>
            </p:txBody>
          </p:sp>
          <p:cxnSp>
            <p:nvCxnSpPr>
              <p:cNvPr id="1051" name="Straight Connector 57"/>
              <p:cNvCxnSpPr/>
              <p:nvPr/>
            </p:nvCxnSpPr>
            <p:spPr>
              <a:xfrm>
                <a:off x="2118960" y="3336840"/>
                <a:ext cx="2806920" cy="360"/>
              </a:xfrm>
              <a:prstGeom prst="straightConnector1">
                <a:avLst/>
              </a:prstGeom>
              <a:ln w="12600">
                <a:solidFill>
                  <a:schemeClr val="accent1"/>
                </a:solidFill>
                <a:miter/>
              </a:ln>
            </p:spPr>
          </p:cxnSp>
          <p:cxnSp>
            <p:nvCxnSpPr>
              <p:cNvPr id="1052" name="Straight Connector 2050"/>
              <p:cNvCxnSpPr/>
              <p:nvPr/>
            </p:nvCxnSpPr>
            <p:spPr>
              <a:xfrm>
                <a:off x="2124000" y="3297240"/>
                <a:ext cx="360" cy="77400"/>
              </a:xfrm>
              <a:prstGeom prst="straightConnector1">
                <a:avLst/>
              </a:prstGeom>
              <a:ln w="12600">
                <a:solidFill>
                  <a:schemeClr val="accent1"/>
                </a:solidFill>
                <a:miter/>
              </a:ln>
            </p:spPr>
          </p:cxnSp>
          <p:cxnSp>
            <p:nvCxnSpPr>
              <p:cNvPr id="1053" name="Straight Connector 2051"/>
              <p:cNvCxnSpPr/>
              <p:nvPr/>
            </p:nvCxnSpPr>
            <p:spPr>
              <a:xfrm>
                <a:off x="4926600" y="3297240"/>
                <a:ext cx="360" cy="77400"/>
              </a:xfrm>
              <a:prstGeom prst="straightConnector1">
                <a:avLst/>
              </a:prstGeom>
              <a:ln w="12600">
                <a:solidFill>
                  <a:schemeClr val="accent1"/>
                </a:solidFill>
                <a:miter/>
              </a:ln>
            </p:spPr>
          </p:cxnSp>
          <p:cxnSp>
            <p:nvCxnSpPr>
              <p:cNvPr id="1054" name="Straight Connector 2052"/>
              <p:cNvCxnSpPr/>
              <p:nvPr/>
            </p:nvCxnSpPr>
            <p:spPr>
              <a:xfrm>
                <a:off x="1906920" y="3618360"/>
                <a:ext cx="1672560" cy="360"/>
              </a:xfrm>
              <a:prstGeom prst="straightConnector1">
                <a:avLst/>
              </a:prstGeom>
              <a:ln w="12600">
                <a:solidFill>
                  <a:schemeClr val="accent1"/>
                </a:solidFill>
                <a:miter/>
              </a:ln>
            </p:spPr>
          </p:cxnSp>
          <p:cxnSp>
            <p:nvCxnSpPr>
              <p:cNvPr id="1055" name="Straight Connector 2054"/>
              <p:cNvCxnSpPr/>
              <p:nvPr/>
            </p:nvCxnSpPr>
            <p:spPr>
              <a:xfrm>
                <a:off x="1568520" y="3895200"/>
                <a:ext cx="1353240" cy="360"/>
              </a:xfrm>
              <a:prstGeom prst="straightConnector1">
                <a:avLst/>
              </a:prstGeom>
              <a:ln w="12600">
                <a:solidFill>
                  <a:schemeClr val="accent1"/>
                </a:solidFill>
                <a:miter/>
              </a:ln>
            </p:spPr>
          </p:cxnSp>
          <p:sp>
            <p:nvSpPr>
              <p:cNvPr id="1056" name="Oval 2056"/>
              <p:cNvSpPr/>
              <p:nvPr/>
            </p:nvSpPr>
            <p:spPr>
              <a:xfrm>
                <a:off x="2870640" y="3288960"/>
                <a:ext cx="101880" cy="101880"/>
              </a:xfrm>
              <a:prstGeom prst="ellipse">
                <a:avLst/>
              </a:prstGeom>
              <a:solidFill>
                <a:schemeClr val="lt1"/>
              </a:solidFill>
              <a:ln w="12600">
                <a:solidFill>
                  <a:schemeClr val="accent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endParaRPr b="0" lang="en-NL" sz="1400" strike="noStrike" u="none">
                  <a:solidFill>
                    <a:schemeClr val="lt1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1057" name="Oval 2057"/>
              <p:cNvSpPr/>
              <p:nvPr/>
            </p:nvSpPr>
            <p:spPr>
              <a:xfrm>
                <a:off x="2361600" y="3566160"/>
                <a:ext cx="101880" cy="101880"/>
              </a:xfrm>
              <a:prstGeom prst="ellipse">
                <a:avLst/>
              </a:prstGeom>
              <a:solidFill>
                <a:schemeClr val="lt1"/>
              </a:solidFill>
              <a:ln w="12600">
                <a:solidFill>
                  <a:schemeClr val="accent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endParaRPr b="0" lang="en-NL" sz="1400" strike="noStrike" u="none">
                  <a:solidFill>
                    <a:schemeClr val="lt1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1058" name="Oval 2058"/>
              <p:cNvSpPr/>
              <p:nvPr/>
            </p:nvSpPr>
            <p:spPr>
              <a:xfrm>
                <a:off x="1763280" y="3843000"/>
                <a:ext cx="101880" cy="101880"/>
              </a:xfrm>
              <a:prstGeom prst="ellipse">
                <a:avLst/>
              </a:prstGeom>
              <a:solidFill>
                <a:schemeClr val="lt1"/>
              </a:solidFill>
              <a:ln w="12600">
                <a:solidFill>
                  <a:schemeClr val="accent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endParaRPr b="0" lang="en-NL" sz="1400" strike="noStrike" u="none">
                  <a:solidFill>
                    <a:schemeClr val="lt1"/>
                  </a:solidFill>
                  <a:effectLst/>
                  <a:uFillTx/>
                  <a:latin typeface="Verdana"/>
                </a:endParaRPr>
              </a:p>
            </p:txBody>
          </p:sp>
          <p:cxnSp>
            <p:nvCxnSpPr>
              <p:cNvPr id="1059" name="Straight Connector 2059"/>
              <p:cNvCxnSpPr/>
              <p:nvPr/>
            </p:nvCxnSpPr>
            <p:spPr>
              <a:xfrm>
                <a:off x="1906920" y="3575880"/>
                <a:ext cx="360" cy="77400"/>
              </a:xfrm>
              <a:prstGeom prst="straightConnector1">
                <a:avLst/>
              </a:prstGeom>
              <a:ln w="12600">
                <a:solidFill>
                  <a:schemeClr val="accent1"/>
                </a:solidFill>
                <a:miter/>
              </a:ln>
            </p:spPr>
          </p:cxnSp>
          <p:cxnSp>
            <p:nvCxnSpPr>
              <p:cNvPr id="1060" name="Straight Connector 2060"/>
              <p:cNvCxnSpPr/>
              <p:nvPr/>
            </p:nvCxnSpPr>
            <p:spPr>
              <a:xfrm>
                <a:off x="1565280" y="3850560"/>
                <a:ext cx="360" cy="77760"/>
              </a:xfrm>
              <a:prstGeom prst="straightConnector1">
                <a:avLst/>
              </a:prstGeom>
              <a:ln w="12600">
                <a:solidFill>
                  <a:schemeClr val="accent1"/>
                </a:solidFill>
                <a:miter/>
              </a:ln>
            </p:spPr>
          </p:cxnSp>
          <p:cxnSp>
            <p:nvCxnSpPr>
              <p:cNvPr id="1061" name="Straight Connector 2061"/>
              <p:cNvCxnSpPr/>
              <p:nvPr/>
            </p:nvCxnSpPr>
            <p:spPr>
              <a:xfrm>
                <a:off x="3577680" y="3575880"/>
                <a:ext cx="360" cy="77400"/>
              </a:xfrm>
              <a:prstGeom prst="straightConnector1">
                <a:avLst/>
              </a:prstGeom>
              <a:ln w="12600">
                <a:solidFill>
                  <a:schemeClr val="accent1"/>
                </a:solidFill>
                <a:miter/>
              </a:ln>
            </p:spPr>
          </p:cxnSp>
          <p:cxnSp>
            <p:nvCxnSpPr>
              <p:cNvPr id="1062" name="Straight Connector 2062"/>
              <p:cNvCxnSpPr/>
              <p:nvPr/>
            </p:nvCxnSpPr>
            <p:spPr>
              <a:xfrm>
                <a:off x="2920320" y="3852360"/>
                <a:ext cx="360" cy="77760"/>
              </a:xfrm>
              <a:prstGeom prst="straightConnector1">
                <a:avLst/>
              </a:prstGeom>
              <a:ln w="12600">
                <a:solidFill>
                  <a:schemeClr val="accent1"/>
                </a:solidFill>
                <a:miter/>
              </a:ln>
            </p:spPr>
          </p:cxnSp>
          <p:sp>
            <p:nvSpPr>
              <p:cNvPr id="1063" name="TextBox 2077"/>
              <p:cNvSpPr/>
              <p:nvPr/>
            </p:nvSpPr>
            <p:spPr>
              <a:xfrm>
                <a:off x="5126040" y="4155120"/>
                <a:ext cx="247320" cy="136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 defTabSz="457200">
                  <a:lnSpc>
                    <a:spcPct val="112000"/>
                  </a:lnSpc>
                </a:pPr>
                <a:r>
                  <a:rPr b="0" lang="en-NL" sz="800" strike="noStrike" u="none">
                    <a:solidFill>
                      <a:schemeClr val="dk1"/>
                    </a:solidFill>
                    <a:effectLst/>
                    <a:uFillTx/>
                    <a:latin typeface="Verdana"/>
                  </a:rPr>
                  <a:t>1.6</a:t>
                </a:r>
                <a:endParaRPr b="0" lang="en-US" sz="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cxnSp>
          <p:nvCxnSpPr>
            <p:cNvPr id="1064" name="Straight Connector 2068"/>
            <p:cNvCxnSpPr/>
            <p:nvPr/>
          </p:nvCxnSpPr>
          <p:spPr>
            <a:xfrm>
              <a:off x="5251680" y="4109400"/>
              <a:ext cx="360" cy="46080"/>
            </a:xfrm>
            <a:prstGeom prst="straightConnector1">
              <a:avLst/>
            </a:prstGeom>
            <a:ln w="6480">
              <a:solidFill>
                <a:schemeClr val="lt1">
                  <a:lumMod val="50000"/>
                </a:schemeClr>
              </a:solidFill>
              <a:miter/>
            </a:ln>
          </p:spPr>
        </p:cxnSp>
      </p:grp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Rectangle 29"/>
          <p:cNvSpPr/>
          <p:nvPr/>
        </p:nvSpPr>
        <p:spPr>
          <a:xfrm>
            <a:off x="0" y="1473120"/>
            <a:ext cx="9143640" cy="3669840"/>
          </a:xfrm>
          <a:prstGeom prst="rect">
            <a:avLst/>
          </a:prstGeom>
          <a:gradFill rotWithShape="0">
            <a:gsLst>
              <a:gs pos="0">
                <a:srgbClr val="0094d9">
                  <a:alpha val="0"/>
                </a:srgbClr>
              </a:gs>
              <a:gs pos="78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066" name="Milkwave"/>
          <p:cNvSpPr/>
          <p:nvPr/>
        </p:nvSpPr>
        <p:spPr>
          <a:xfrm flipH="1" flipV="1">
            <a:off x="866880" y="3146760"/>
            <a:ext cx="8276400" cy="1994760"/>
          </a:xfrm>
          <a:custGeom>
            <a:avLst/>
            <a:gdLst>
              <a:gd name="textAreaLeft" fmla="*/ 360 w 8276400"/>
              <a:gd name="textAreaRight" fmla="*/ 8277120 w 8276400"/>
              <a:gd name="textAreaTop" fmla="*/ -360 h 1994760"/>
              <a:gd name="textAreaBottom" fmla="*/ 1994760 h 199476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7" name="Rectangle 12"/>
          <p:cNvSpPr/>
          <p:nvPr/>
        </p:nvSpPr>
        <p:spPr>
          <a:xfrm>
            <a:off x="433440" y="1188720"/>
            <a:ext cx="2106360" cy="3222720"/>
          </a:xfrm>
          <a:prstGeom prst="rect">
            <a:avLst/>
          </a:prstGeom>
          <a:solidFill>
            <a:schemeClr val="lt1"/>
          </a:solidFill>
          <a:ln w="12600">
            <a:noFill/>
          </a:ln>
          <a:effectLst>
            <a:outerShdw dist="37674" dir="2700000" blurRad="10152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068" name="Rectangle 14"/>
          <p:cNvSpPr/>
          <p:nvPr/>
        </p:nvSpPr>
        <p:spPr>
          <a:xfrm>
            <a:off x="2689560" y="1188720"/>
            <a:ext cx="2932560" cy="3222720"/>
          </a:xfrm>
          <a:prstGeom prst="rect">
            <a:avLst/>
          </a:prstGeom>
          <a:solidFill>
            <a:schemeClr val="lt1"/>
          </a:solidFill>
          <a:ln w="12600">
            <a:noFill/>
          </a:ln>
          <a:effectLst>
            <a:outerShdw dist="37674" dir="2700000" blurRad="10152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069" name="Rectangle 17"/>
          <p:cNvSpPr/>
          <p:nvPr/>
        </p:nvSpPr>
        <p:spPr>
          <a:xfrm>
            <a:off x="5771520" y="1188720"/>
            <a:ext cx="2982960" cy="3222720"/>
          </a:xfrm>
          <a:prstGeom prst="rect">
            <a:avLst/>
          </a:prstGeom>
          <a:solidFill>
            <a:schemeClr val="lt1"/>
          </a:solidFill>
          <a:ln w="12600">
            <a:noFill/>
          </a:ln>
          <a:effectLst>
            <a:outerShdw dist="37674" dir="2700000" blurRad="10152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070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Bioactive milk ingredients continue to provide benefits across different ages and health areas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071" name="PlaceHolder 2"/>
          <p:cNvSpPr>
            <a:spLocks noGrp="1"/>
          </p:cNvSpPr>
          <p:nvPr>
            <p:ph type="sldNum" idx="80"/>
          </p:nvPr>
        </p:nvSpPr>
        <p:spPr>
          <a:xfrm>
            <a:off x="500400" y="467784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CCFD0AB2-AB31-4ED1-95B0-736BCC9998EA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072" name="Picture 5" descr=""/>
          <p:cNvPicPr/>
          <p:nvPr/>
        </p:nvPicPr>
        <p:blipFill>
          <a:blip r:embed="rId2"/>
          <a:srcRect l="0" t="0" r="895" b="0"/>
          <a:stretch/>
        </p:blipFill>
        <p:spPr>
          <a:xfrm>
            <a:off x="433440" y="2304000"/>
            <a:ext cx="2106360" cy="210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3" name="TextBox 7"/>
          <p:cNvSpPr/>
          <p:nvPr/>
        </p:nvSpPr>
        <p:spPr>
          <a:xfrm>
            <a:off x="543240" y="1265400"/>
            <a:ext cx="1949760" cy="54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0000"/>
              </a:lnSpc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Verdana"/>
                <a:ea typeface="Verdana"/>
              </a:rPr>
              <a:t>Anti-inflammatory properties of Lactoferrin can be used in </a:t>
            </a:r>
            <a:r>
              <a:rPr b="1" lang="en-US" sz="1100" strike="noStrike" u="none">
                <a:solidFill>
                  <a:schemeClr val="accent1"/>
                </a:solidFill>
                <a:effectLst/>
                <a:uFillTx/>
                <a:latin typeface="Verdana"/>
                <a:ea typeface="Verdana"/>
              </a:rPr>
              <a:t>skin care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4" name="TextBox 8"/>
          <p:cNvSpPr/>
          <p:nvPr/>
        </p:nvSpPr>
        <p:spPr>
          <a:xfrm>
            <a:off x="2823480" y="1265400"/>
            <a:ext cx="2715480" cy="54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0000"/>
              </a:lnSpc>
            </a:pPr>
            <a:r>
              <a:rPr b="0" lang="en-US" sz="1100" strike="noStrike" u="none" i="0">
                <a:solidFill>
                  <a:srgbClr val="222222"/>
                </a:solidFill>
                <a:effectLst/>
                <a:uFillTx/>
                <a:latin typeface="Verdana"/>
                <a:ea typeface="Verdana"/>
              </a:rPr>
              <a:t>Lactoferrin as a therapy for </a:t>
            </a:r>
            <a:r>
              <a:rPr b="1" lang="en-US" sz="1100" strike="noStrike" u="none" i="0">
                <a:solidFill>
                  <a:schemeClr val="accent1"/>
                </a:solidFill>
                <a:effectLst/>
                <a:uFillTx/>
                <a:latin typeface="Verdana"/>
                <a:ea typeface="Verdana"/>
              </a:rPr>
              <a:t>treating anemia</a:t>
            </a:r>
            <a:r>
              <a:rPr b="1" lang="en-US" sz="1100" strike="noStrike" u="none">
                <a:solidFill>
                  <a:srgbClr val="222222"/>
                </a:solidFill>
                <a:effectLst/>
                <a:uFillTx/>
                <a:latin typeface="Verdana"/>
                <a:ea typeface="Verdana"/>
              </a:rPr>
              <a:t> </a:t>
            </a:r>
            <a:r>
              <a:rPr b="0" lang="en-US" sz="1100" strike="noStrike" u="none" i="0">
                <a:solidFill>
                  <a:srgbClr val="222222"/>
                </a:solidFill>
                <a:effectLst/>
                <a:uFillTx/>
                <a:latin typeface="Verdana"/>
                <a:ea typeface="Verdana"/>
              </a:rPr>
              <a:t>in pediatrics and adults with almost no adverse effects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75" name="Picture 10" descr=""/>
          <p:cNvPicPr/>
          <p:nvPr/>
        </p:nvPicPr>
        <p:blipFill>
          <a:blip r:embed="rId3"/>
          <a:stretch/>
        </p:blipFill>
        <p:spPr>
          <a:xfrm>
            <a:off x="2732040" y="1886400"/>
            <a:ext cx="1051920" cy="1450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6" name="Picture 11" descr=""/>
          <p:cNvPicPr/>
          <p:nvPr/>
        </p:nvPicPr>
        <p:blipFill>
          <a:blip r:embed="rId4"/>
          <a:srcRect l="0" t="-3431" r="0" b="0"/>
          <a:stretch/>
        </p:blipFill>
        <p:spPr>
          <a:xfrm>
            <a:off x="3862440" y="1873800"/>
            <a:ext cx="1676520" cy="1777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7" name="TextBox 13"/>
          <p:cNvSpPr/>
          <p:nvPr/>
        </p:nvSpPr>
        <p:spPr>
          <a:xfrm>
            <a:off x="3295800" y="4474080"/>
            <a:ext cx="1770840" cy="9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55000" lnSpcReduction="19999"/>
          </a:bodyPr>
          <a:p>
            <a:pPr algn="ctr" defTabSz="457200">
              <a:lnSpc>
                <a:spcPct val="112000"/>
              </a:lnSpc>
            </a:pPr>
            <a:r>
              <a:rPr b="0" lang="nl-NL" sz="6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https://www.mdpi.com/2072-6643/14/3/543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8" name="TextBox 15"/>
          <p:cNvSpPr/>
          <p:nvPr/>
        </p:nvSpPr>
        <p:spPr>
          <a:xfrm>
            <a:off x="5999760" y="1265400"/>
            <a:ext cx="271548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0000"/>
              </a:lnSpc>
            </a:pPr>
            <a:r>
              <a:rPr b="0" lang="en-US" sz="1100" strike="noStrike" u="none" i="0">
                <a:solidFill>
                  <a:srgbClr val="222222"/>
                </a:solidFill>
                <a:effectLst/>
                <a:uFillTx/>
                <a:latin typeface="Verdana"/>
                <a:ea typeface="Verdana"/>
              </a:rPr>
              <a:t>Lactoferrin attenuates </a:t>
            </a:r>
            <a:r>
              <a:rPr b="1" lang="en-US" sz="1100" strike="noStrike" u="none" i="0">
                <a:solidFill>
                  <a:schemeClr val="accent1"/>
                </a:solidFill>
                <a:effectLst/>
                <a:uFillTx/>
                <a:latin typeface="Verdana"/>
                <a:ea typeface="Verdana"/>
              </a:rPr>
              <a:t>colds</a:t>
            </a:r>
            <a:r>
              <a:rPr b="0" lang="en-US" sz="1100" strike="noStrike" u="none" i="0">
                <a:solidFill>
                  <a:srgbClr val="222222"/>
                </a:solidFill>
                <a:effectLst/>
                <a:uFillTx/>
                <a:latin typeface="Verdana"/>
                <a:ea typeface="Verdana"/>
              </a:rPr>
              <a:t> in Japanese adults in summer period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79" name="Picture 16" descr=""/>
          <p:cNvPicPr/>
          <p:nvPr/>
        </p:nvPicPr>
        <p:blipFill>
          <a:blip r:embed="rId5"/>
          <a:stretch/>
        </p:blipFill>
        <p:spPr>
          <a:xfrm>
            <a:off x="5898240" y="1873800"/>
            <a:ext cx="2811960" cy="1652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0" name="TextBox 18"/>
          <p:cNvSpPr/>
          <p:nvPr/>
        </p:nvSpPr>
        <p:spPr>
          <a:xfrm>
            <a:off x="6220080" y="4429440"/>
            <a:ext cx="202968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 defTabSz="457200">
              <a:lnSpc>
                <a:spcPct val="100000"/>
              </a:lnSpc>
            </a:pPr>
            <a:r>
              <a:rPr b="0" lang="nl-NL" sz="6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https://www.sciencedirect.com/science/article/pii/S1684118220300384#fig3</a:t>
            </a:r>
            <a:endParaRPr b="0" lang="en-US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1" name="TextBox 2"/>
          <p:cNvSpPr/>
          <p:nvPr/>
        </p:nvSpPr>
        <p:spPr>
          <a:xfrm>
            <a:off x="893880" y="4458600"/>
            <a:ext cx="1248840" cy="1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62500" lnSpcReduction="19999"/>
          </a:bodyPr>
          <a:p>
            <a:pPr algn="ctr" defTabSz="457200">
              <a:lnSpc>
                <a:spcPct val="112000"/>
              </a:lnSpc>
            </a:pPr>
            <a:r>
              <a:rPr b="0" lang="en-US" sz="7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Kim et al 2010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82" name="Picture 24" descr="Red blood cells floating in the air&#10;&#10;AI-generated content may be incorrect."/>
          <p:cNvPicPr/>
          <p:nvPr/>
        </p:nvPicPr>
        <p:blipFill>
          <a:blip r:embed="rId6"/>
          <a:stretch/>
        </p:blipFill>
        <p:spPr>
          <a:xfrm>
            <a:off x="2700720" y="3744360"/>
            <a:ext cx="2925360" cy="674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3" name="Picture 28" descr="A person holding a spray bottle&#10;&#10;AI-generated content may be incorrect."/>
          <p:cNvPicPr/>
          <p:nvPr/>
        </p:nvPicPr>
        <p:blipFill>
          <a:blip r:embed="rId7"/>
          <a:stretch/>
        </p:blipFill>
        <p:spPr>
          <a:xfrm>
            <a:off x="5775840" y="3744360"/>
            <a:ext cx="2978640" cy="667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Picture 8" descr="A close-up of a splash of milk&#10;&#10;AI-generated content may be incorrect."/>
          <p:cNvPicPr/>
          <p:nvPr/>
        </p:nvPicPr>
        <p:blipFill>
          <a:blip r:embed="rId1"/>
          <a:srcRect l="0" t="0" r="-41" b="0"/>
          <a:stretch/>
        </p:blipFill>
        <p:spPr>
          <a:xfrm>
            <a:off x="18000" y="0"/>
            <a:ext cx="9107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5" name="PlaceHolder 1"/>
          <p:cNvSpPr>
            <a:spLocks noGrp="1"/>
          </p:cNvSpPr>
          <p:nvPr>
            <p:ph/>
          </p:nvPr>
        </p:nvSpPr>
        <p:spPr>
          <a:xfrm rot="10800000">
            <a:off x="18000" y="3370320"/>
            <a:ext cx="9125640" cy="1773000"/>
          </a:xfrm>
          <a:prstGeom prst="rect">
            <a:avLst/>
          </a:prstGeom>
          <a:blipFill rotWithShape="0">
            <a:blip r:embed="rId2"/>
            <a:stretch>
              <a:fillRect l="-201" t="-1116"/>
            </a:stretch>
          </a:blipFill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086" name="PlaceHolder 2"/>
          <p:cNvSpPr>
            <a:spLocks noGrp="1"/>
          </p:cNvSpPr>
          <p:nvPr>
            <p:ph type="title"/>
          </p:nvPr>
        </p:nvSpPr>
        <p:spPr>
          <a:xfrm>
            <a:off x="435240" y="3972240"/>
            <a:ext cx="4847760" cy="7340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Have we reached the boundaries of milk science? 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087" name="PlaceHolder 3"/>
          <p:cNvSpPr>
            <a:spLocks noGrp="1"/>
          </p:cNvSpPr>
          <p:nvPr>
            <p:ph type="sldNum" idx="81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9695E7DE-C609-4BA6-A2AB-F347C85C34E7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8" name="PlaceHolder 4"/>
          <p:cNvSpPr>
            <a:spLocks noGrp="1"/>
          </p:cNvSpPr>
          <p:nvPr>
            <p:ph/>
          </p:nvPr>
        </p:nvSpPr>
        <p:spPr>
          <a:xfrm>
            <a:off x="9140400" y="5234760"/>
            <a:ext cx="3240" cy="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Rectangle 32"/>
          <p:cNvSpPr/>
          <p:nvPr/>
        </p:nvSpPr>
        <p:spPr>
          <a:xfrm>
            <a:off x="38520" y="155880"/>
            <a:ext cx="9143640" cy="5143320"/>
          </a:xfrm>
          <a:prstGeom prst="rect">
            <a:avLst/>
          </a:prstGeom>
          <a:gradFill rotWithShape="0">
            <a:gsLst>
              <a:gs pos="22000">
                <a:srgbClr val="0094d9">
                  <a:alpha val="0"/>
                </a:srgbClr>
              </a:gs>
              <a:gs pos="75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4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090" name="Milkwave"/>
          <p:cNvSpPr/>
          <p:nvPr/>
        </p:nvSpPr>
        <p:spPr>
          <a:xfrm flipV="1">
            <a:off x="31680" y="2858760"/>
            <a:ext cx="8495280" cy="2290680"/>
          </a:xfrm>
          <a:custGeom>
            <a:avLst/>
            <a:gdLst>
              <a:gd name="textAreaLeft" fmla="*/ 0 w 8495280"/>
              <a:gd name="textAreaRight" fmla="*/ 8495640 w 8495280"/>
              <a:gd name="textAreaTop" fmla="*/ -360 h 2290680"/>
              <a:gd name="textAreaBottom" fmla="*/ 2290680 h 229068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091" name="think-cell data - do not delete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092" name="think-cell data - do not delete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093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 fontScale="92500" lnSpcReduction="19999"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“Ingestion of </a:t>
            </a:r>
            <a:r>
              <a:rPr b="1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100 g protein </a:t>
            </a: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results in higher muscle protein synthesis levels compared to </a:t>
            </a:r>
            <a:r>
              <a:rPr b="1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25 g protein</a:t>
            </a: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”</a:t>
            </a:r>
            <a:br>
              <a:rPr sz="2000"/>
            </a:b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094" name="PlaceHolder 2"/>
          <p:cNvSpPr>
            <a:spLocks noGrp="1"/>
          </p:cNvSpPr>
          <p:nvPr>
            <p:ph/>
          </p:nvPr>
        </p:nvSpPr>
        <p:spPr>
          <a:xfrm>
            <a:off x="435240" y="1284120"/>
            <a:ext cx="3252960" cy="64512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 lnSpcReduction="9999"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New study shows no upper limits in duration and magnitude of </a:t>
            </a:r>
            <a:r>
              <a:rPr b="1" lang="en-US" sz="12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anabolic response to protein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marL="188640" indent="0" defTabSz="685800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095" name="PlaceHolder 3"/>
          <p:cNvSpPr>
            <a:spLocks noGrp="1"/>
          </p:cNvSpPr>
          <p:nvPr>
            <p:ph type="sldNum" idx="82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8E52B3AC-BCD7-4C07-8E83-545318D916E7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6" name="TextBox 5"/>
          <p:cNvSpPr/>
          <p:nvPr/>
        </p:nvSpPr>
        <p:spPr>
          <a:xfrm>
            <a:off x="690120" y="4886640"/>
            <a:ext cx="7293600" cy="12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62500" lnSpcReduction="19999"/>
          </a:bodyPr>
          <a:p>
            <a:pPr defTabSz="457200">
              <a:lnSpc>
                <a:spcPct val="112000"/>
              </a:lnSpc>
            </a:pPr>
            <a:r>
              <a:rPr b="0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</a:rPr>
              <a:t>[1] Trommelen et al., 2023, Cell Reports Medicine, Volume 4, Issue 12, 101324 https://doi.org/10.1016/j.xcrm.2023.101324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7" name="TextBox 8"/>
          <p:cNvSpPr/>
          <p:nvPr/>
        </p:nvSpPr>
        <p:spPr>
          <a:xfrm>
            <a:off x="4784760" y="3814560"/>
            <a:ext cx="3926880" cy="21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85000" lnSpcReduction="19999"/>
          </a:bodyPr>
          <a:p>
            <a:pPr defTabSz="457200">
              <a:lnSpc>
                <a:spcPct val="112000"/>
              </a:lnSpc>
            </a:pPr>
            <a:r>
              <a:rPr b="1" lang="en-US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To be continued with new studies …..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8" name="TextBox 11"/>
          <p:cNvSpPr/>
          <p:nvPr/>
        </p:nvSpPr>
        <p:spPr>
          <a:xfrm>
            <a:off x="4210920" y="1284120"/>
            <a:ext cx="4308480" cy="3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It was thought there was no benefit to ingesting more than 25gr of protein per meal (~every 4 hours)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099" name="Group 21"/>
          <p:cNvGrpSpPr/>
          <p:nvPr/>
        </p:nvGrpSpPr>
        <p:grpSpPr>
          <a:xfrm>
            <a:off x="394560" y="2050920"/>
            <a:ext cx="3293280" cy="1953720"/>
            <a:chOff x="394560" y="2050920"/>
            <a:chExt cx="3293280" cy="1953720"/>
          </a:xfrm>
        </p:grpSpPr>
        <p:grpSp>
          <p:nvGrpSpPr>
            <p:cNvPr id="1100" name="Group 10"/>
            <p:cNvGrpSpPr/>
            <p:nvPr/>
          </p:nvGrpSpPr>
          <p:grpSpPr>
            <a:xfrm>
              <a:off x="394560" y="2089080"/>
              <a:ext cx="3293280" cy="1915560"/>
              <a:chOff x="394560" y="2089080"/>
              <a:chExt cx="3293280" cy="1915560"/>
            </a:xfrm>
          </p:grpSpPr>
          <p:sp>
            <p:nvSpPr>
              <p:cNvPr id="1101" name="TextBox 29"/>
              <p:cNvSpPr/>
              <p:nvPr/>
            </p:nvSpPr>
            <p:spPr>
              <a:xfrm rot="16200000">
                <a:off x="-95760" y="2580120"/>
                <a:ext cx="1117800" cy="136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spAutoFit/>
              </a:bodyPr>
              <a:p>
                <a:pPr algn="ctr" defTabSz="457200">
                  <a:lnSpc>
                    <a:spcPct val="112000"/>
                  </a:lnSpc>
                </a:pPr>
                <a:r>
                  <a:rPr b="1" lang="en-US" sz="800" strike="noStrike" u="none">
                    <a:solidFill>
                      <a:schemeClr val="dk1"/>
                    </a:solidFill>
                    <a:effectLst/>
                    <a:uFillTx/>
                    <a:latin typeface="Verdana"/>
                  </a:rPr>
                  <a:t>Muscle recovery</a:t>
                </a:r>
                <a:endParaRPr b="0" lang="en-US" sz="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pic>
            <p:nvPicPr>
              <p:cNvPr id="1102" name="Picture 13" descr=""/>
              <p:cNvPicPr/>
              <p:nvPr/>
            </p:nvPicPr>
            <p:blipFill>
              <a:blip r:embed="rId4"/>
              <a:stretch/>
            </p:blipFill>
            <p:spPr>
              <a:xfrm>
                <a:off x="639720" y="2089080"/>
                <a:ext cx="3048120" cy="151164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grpSp>
            <p:nvGrpSpPr>
              <p:cNvPr id="1103" name="Group 17"/>
              <p:cNvGrpSpPr/>
              <p:nvPr/>
            </p:nvGrpSpPr>
            <p:grpSpPr>
              <a:xfrm>
                <a:off x="1215000" y="3848760"/>
                <a:ext cx="1746360" cy="155880"/>
                <a:chOff x="1215000" y="3848760"/>
                <a:chExt cx="1746360" cy="155880"/>
              </a:xfrm>
            </p:grpSpPr>
            <p:sp>
              <p:nvSpPr>
                <p:cNvPr id="1104" name="TextBox 14"/>
                <p:cNvSpPr/>
                <p:nvPr/>
              </p:nvSpPr>
              <p:spPr>
                <a:xfrm>
                  <a:off x="2805480" y="3848760"/>
                  <a:ext cx="155880" cy="155880"/>
                </a:xfrm>
                <a:prstGeom prst="rect">
                  <a:avLst/>
                </a:prstGeom>
                <a:solidFill>
                  <a:schemeClr val="dk1"/>
                </a:solidFill>
                <a:ln w="0">
                  <a:solidFill>
                    <a:schemeClr val="dk1"/>
                  </a:solidFill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288000" rIns="0" tIns="0" bIns="0" anchor="ctr">
                  <a:noAutofit/>
                </a:bodyPr>
                <a:p>
                  <a:pPr defTabSz="457200">
                    <a:lnSpc>
                      <a:spcPct val="100000"/>
                    </a:lnSpc>
                  </a:pPr>
                  <a:r>
                    <a:rPr b="0" lang="en-US" sz="700" strike="noStrike" u="none">
                      <a:solidFill>
                        <a:schemeClr val="dk1"/>
                      </a:solidFill>
                      <a:effectLst/>
                      <a:uFillTx/>
                      <a:latin typeface="Verdana"/>
                    </a:rPr>
                    <a:t>100g protein</a:t>
                  </a:r>
                  <a:endParaRPr b="0" lang="en-US" sz="7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1105" name="TextBox 15"/>
                <p:cNvSpPr/>
                <p:nvPr/>
              </p:nvSpPr>
              <p:spPr>
                <a:xfrm>
                  <a:off x="1974600" y="3848760"/>
                  <a:ext cx="155880" cy="155880"/>
                </a:xfrm>
                <a:prstGeom prst="rect">
                  <a:avLst/>
                </a:prstGeom>
                <a:solidFill>
                  <a:srgbClr val="999999"/>
                </a:solidFill>
                <a:ln w="0">
                  <a:solidFill>
                    <a:schemeClr val="dk1"/>
                  </a:solidFill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288000" rIns="0" tIns="0" bIns="0" anchor="ctr">
                  <a:noAutofit/>
                </a:bodyPr>
                <a:p>
                  <a:pPr defTabSz="457200">
                    <a:lnSpc>
                      <a:spcPct val="100000"/>
                    </a:lnSpc>
                  </a:pPr>
                  <a:r>
                    <a:rPr b="0" lang="en-US" sz="700" strike="noStrike" u="none">
                      <a:solidFill>
                        <a:schemeClr val="dk1"/>
                      </a:solidFill>
                      <a:effectLst/>
                      <a:uFillTx/>
                      <a:latin typeface="Verdana"/>
                    </a:rPr>
                    <a:t>25g protein</a:t>
                  </a:r>
                  <a:endParaRPr b="0" lang="en-US" sz="7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1106" name="TextBox 16"/>
                <p:cNvSpPr/>
                <p:nvPr/>
              </p:nvSpPr>
              <p:spPr>
                <a:xfrm>
                  <a:off x="1215000" y="3848760"/>
                  <a:ext cx="155880" cy="155880"/>
                </a:xfrm>
                <a:prstGeom prst="rect">
                  <a:avLst/>
                </a:prstGeom>
                <a:noFill/>
                <a:ln w="0">
                  <a:solidFill>
                    <a:schemeClr val="dk1"/>
                  </a:solidFill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288000" rIns="0" tIns="0" bIns="0" anchor="ctr">
                  <a:noAutofit/>
                </a:bodyPr>
                <a:p>
                  <a:pPr defTabSz="457200">
                    <a:lnSpc>
                      <a:spcPct val="100000"/>
                    </a:lnSpc>
                  </a:pPr>
                  <a:r>
                    <a:rPr b="0" lang="en-US" sz="700" strike="noStrike" u="none">
                      <a:solidFill>
                        <a:schemeClr val="dk1"/>
                      </a:solidFill>
                      <a:effectLst/>
                      <a:uFillTx/>
                      <a:latin typeface="Verdana"/>
                    </a:rPr>
                    <a:t>0g protein</a:t>
                  </a:r>
                  <a:endParaRPr b="0" lang="en-US" sz="7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</p:grpSp>
          <p:sp>
            <p:nvSpPr>
              <p:cNvPr id="1107" name="Oval 6"/>
              <p:cNvSpPr/>
              <p:nvPr/>
            </p:nvSpPr>
            <p:spPr>
              <a:xfrm>
                <a:off x="3314880" y="2752560"/>
                <a:ext cx="190080" cy="190080"/>
              </a:xfrm>
              <a:prstGeom prst="ellipse">
                <a:avLst/>
              </a:prstGeom>
              <a:noFill/>
              <a:ln w="12600">
                <a:solidFill>
                  <a:schemeClr val="accent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400" strike="noStrike" u="none">
                  <a:solidFill>
                    <a:schemeClr val="lt1"/>
                  </a:solidFill>
                  <a:effectLst/>
                  <a:uFillTx/>
                  <a:latin typeface="Verdana"/>
                </a:endParaRPr>
              </a:p>
            </p:txBody>
          </p:sp>
        </p:grpSp>
        <p:sp>
          <p:nvSpPr>
            <p:cNvPr id="1108" name="TextBox 29"/>
            <p:cNvSpPr/>
            <p:nvPr/>
          </p:nvSpPr>
          <p:spPr>
            <a:xfrm rot="16200000">
              <a:off x="120240" y="2537640"/>
              <a:ext cx="1208880" cy="23508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457200">
                <a:lnSpc>
                  <a:spcPct val="112000"/>
                </a:lnSpc>
              </a:pPr>
              <a:r>
                <a:rPr b="1" lang="en-US" sz="8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FSR (% </a:t>
              </a:r>
              <a:r>
                <a:rPr b="1" lang="en-US" sz="800" strike="noStrike" u="none" baseline="30000">
                  <a:solidFill>
                    <a:schemeClr val="dk1"/>
                  </a:solidFill>
                  <a:effectLst/>
                  <a:uFillTx/>
                  <a:latin typeface="Verdana"/>
                </a:rPr>
                <a:t>.</a:t>
              </a:r>
              <a:r>
                <a:rPr b="1" lang="en-US" sz="8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h</a:t>
              </a:r>
              <a:r>
                <a:rPr b="1" lang="en-US" sz="800" strike="noStrike" u="none" baseline="30000">
                  <a:solidFill>
                    <a:schemeClr val="dk1"/>
                  </a:solidFill>
                  <a:effectLst/>
                  <a:uFillTx/>
                  <a:latin typeface="Verdana"/>
                </a:rPr>
                <a:t>-1</a:t>
              </a:r>
              <a:r>
                <a:rPr b="1" lang="en-US" sz="8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)</a:t>
              </a:r>
              <a:endParaRPr b="0" lang="en-US" sz="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109" name="TextBox 28"/>
          <p:cNvSpPr/>
          <p:nvPr/>
        </p:nvSpPr>
        <p:spPr>
          <a:xfrm>
            <a:off x="4210920" y="2021040"/>
            <a:ext cx="1467720" cy="2232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 defTabSz="457200">
              <a:lnSpc>
                <a:spcPct val="112000"/>
              </a:lnSpc>
            </a:pPr>
            <a:r>
              <a:rPr b="0" lang="en-NL" sz="1000" strike="noStrike" u="none">
                <a:solidFill>
                  <a:schemeClr val="lt2"/>
                </a:solidFill>
                <a:effectLst/>
                <a:uFillTx/>
                <a:latin typeface="Verdana"/>
              </a:rPr>
              <a:t>Prior assumption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0" name="TextBox 29"/>
          <p:cNvSpPr/>
          <p:nvPr/>
        </p:nvSpPr>
        <p:spPr>
          <a:xfrm>
            <a:off x="5816160" y="2021040"/>
            <a:ext cx="3063600" cy="2232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 defTabSz="457200">
              <a:lnSpc>
                <a:spcPct val="112000"/>
              </a:lnSpc>
            </a:pPr>
            <a:r>
              <a:rPr b="0" lang="en-NL" sz="1000" strike="noStrike" u="none">
                <a:solidFill>
                  <a:schemeClr val="lt2"/>
                </a:solidFill>
                <a:effectLst/>
                <a:uFillTx/>
                <a:latin typeface="Verdana"/>
              </a:rPr>
              <a:t>New understanding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111" name="Group 45"/>
          <p:cNvGrpSpPr/>
          <p:nvPr/>
        </p:nvGrpSpPr>
        <p:grpSpPr>
          <a:xfrm>
            <a:off x="4210920" y="2164680"/>
            <a:ext cx="1467720" cy="1383120"/>
            <a:chOff x="4210920" y="2164680"/>
            <a:chExt cx="1467720" cy="1383120"/>
          </a:xfrm>
        </p:grpSpPr>
        <p:sp>
          <p:nvSpPr>
            <p:cNvPr id="1112" name="Rectangle 30"/>
            <p:cNvSpPr/>
            <p:nvPr/>
          </p:nvSpPr>
          <p:spPr>
            <a:xfrm>
              <a:off x="4210920" y="2254680"/>
              <a:ext cx="1467720" cy="129024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  <a:effectLst>
              <a:outerShdw dist="50760" dir="5400000" blurRad="50760" rotWithShape="0">
                <a:srgbClr val="ffffff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NL" sz="140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  <p:pic>
          <p:nvPicPr>
            <p:cNvPr id="1113" name="Picture 27" descr="A green and red line&#10;&#10;AI-generated content may be incorrect."/>
            <p:cNvPicPr/>
            <p:nvPr/>
          </p:nvPicPr>
          <p:blipFill>
            <a:blip r:embed="rId5"/>
            <a:stretch/>
          </p:blipFill>
          <p:spPr>
            <a:xfrm>
              <a:off x="4424760" y="2329200"/>
              <a:ext cx="1070280" cy="10821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114" name="TextBox 34"/>
            <p:cNvSpPr/>
            <p:nvPr/>
          </p:nvSpPr>
          <p:spPr>
            <a:xfrm rot="16200000">
              <a:off x="3702960" y="2715480"/>
              <a:ext cx="1221120" cy="119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457200">
                <a:lnSpc>
                  <a:spcPct val="112000"/>
                </a:lnSpc>
              </a:pPr>
              <a:r>
                <a:rPr b="0" lang="en-NL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Cumulative response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5" name="TextBox 35"/>
            <p:cNvSpPr/>
            <p:nvPr/>
          </p:nvSpPr>
          <p:spPr>
            <a:xfrm>
              <a:off x="4466880" y="3428280"/>
              <a:ext cx="984600" cy="119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12000"/>
                </a:lnSpc>
              </a:pPr>
              <a:r>
                <a:rPr b="0" lang="en-NL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Protein intake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116" name="Group 46"/>
          <p:cNvGrpSpPr/>
          <p:nvPr/>
        </p:nvGrpSpPr>
        <p:grpSpPr>
          <a:xfrm>
            <a:off x="5816160" y="2244600"/>
            <a:ext cx="3115440" cy="1293120"/>
            <a:chOff x="5816160" y="2244600"/>
            <a:chExt cx="3115440" cy="1293120"/>
          </a:xfrm>
        </p:grpSpPr>
        <p:sp>
          <p:nvSpPr>
            <p:cNvPr id="1117" name="Rectangle 31"/>
            <p:cNvSpPr/>
            <p:nvPr/>
          </p:nvSpPr>
          <p:spPr>
            <a:xfrm>
              <a:off x="5816160" y="2244600"/>
              <a:ext cx="3063600" cy="129024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  <a:effectLst>
              <a:outerShdw dist="50760" dir="5400000" blurRad="50760" rotWithShape="0">
                <a:srgbClr val="ffffff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NL" sz="140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  <p:pic>
          <p:nvPicPr>
            <p:cNvPr id="1118" name="Picture 23" descr="A green line on a black background&#10;&#10;AI-generated content may be incorrect."/>
            <p:cNvPicPr/>
            <p:nvPr/>
          </p:nvPicPr>
          <p:blipFill>
            <a:blip r:embed="rId6"/>
            <a:stretch/>
          </p:blipFill>
          <p:spPr>
            <a:xfrm>
              <a:off x="7505640" y="2319480"/>
              <a:ext cx="1070280" cy="1082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19" name="Picture 25" descr="A green and red line&#10;&#10;AI-generated content may be incorrect."/>
            <p:cNvPicPr/>
            <p:nvPr/>
          </p:nvPicPr>
          <p:blipFill>
            <a:blip r:embed="rId7"/>
            <a:stretch/>
          </p:blipFill>
          <p:spPr>
            <a:xfrm>
              <a:off x="5919840" y="2319480"/>
              <a:ext cx="1070280" cy="10821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120" name="TextBox 36"/>
            <p:cNvSpPr/>
            <p:nvPr/>
          </p:nvSpPr>
          <p:spPr>
            <a:xfrm>
              <a:off x="5958360" y="3418200"/>
              <a:ext cx="1031760" cy="119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12000"/>
                </a:lnSpc>
              </a:pPr>
              <a:r>
                <a:rPr b="0" lang="en-NL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Protein intake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1" name="TextBox 37"/>
            <p:cNvSpPr/>
            <p:nvPr/>
          </p:nvSpPr>
          <p:spPr>
            <a:xfrm>
              <a:off x="7441560" y="3418200"/>
              <a:ext cx="1221120" cy="119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12000"/>
                </a:lnSpc>
              </a:pPr>
              <a:r>
                <a:rPr b="0" lang="en-NL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Time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2" name="TextBox 38"/>
            <p:cNvSpPr/>
            <p:nvPr/>
          </p:nvSpPr>
          <p:spPr>
            <a:xfrm rot="16200000">
              <a:off x="6924600" y="2805120"/>
              <a:ext cx="1021680" cy="119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12000"/>
                </a:lnSpc>
              </a:pPr>
              <a:r>
                <a:rPr b="0" lang="en-NL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Rate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3" name="TextBox 39"/>
            <p:cNvSpPr/>
            <p:nvPr/>
          </p:nvSpPr>
          <p:spPr>
            <a:xfrm>
              <a:off x="7710480" y="2266200"/>
              <a:ext cx="1221120" cy="119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12000"/>
                </a:lnSpc>
              </a:pPr>
              <a:r>
                <a:rPr b="1" lang="en-NL" sz="7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Anabolism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4" name="TextBox 40"/>
            <p:cNvSpPr/>
            <p:nvPr/>
          </p:nvSpPr>
          <p:spPr>
            <a:xfrm>
              <a:off x="6935040" y="2396520"/>
              <a:ext cx="663120" cy="21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00000"/>
                </a:lnSpc>
              </a:pPr>
              <a:r>
                <a:rPr b="0" i="1" lang="en-NL" sz="700" strike="noStrike" u="none">
                  <a:solidFill>
                    <a:schemeClr val="lt1">
                      <a:lumMod val="50000"/>
                    </a:schemeClr>
                  </a:solidFill>
                  <a:effectLst/>
                  <a:uFillTx/>
                  <a:latin typeface="Verdana"/>
                </a:rPr>
                <a:t>Time resolution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1125" name="Straight Arrow Connector 44"/>
            <p:cNvCxnSpPr/>
            <p:nvPr/>
          </p:nvCxnSpPr>
          <p:spPr>
            <a:xfrm>
              <a:off x="6589800" y="2652120"/>
              <a:ext cx="1145160" cy="360"/>
            </a:xfrm>
            <a:prstGeom prst="straightConnector1">
              <a:avLst/>
            </a:prstGeom>
            <a:ln w="6480">
              <a:solidFill>
                <a:schemeClr val="lt1">
                  <a:lumMod val="50000"/>
                </a:schemeClr>
              </a:solidFill>
              <a:miter/>
              <a:tailEnd len="med" type="triangle" w="med"/>
            </a:ln>
          </p:spPr>
        </p:cxnSp>
        <p:sp>
          <p:nvSpPr>
            <p:cNvPr id="1126" name="TextBox 48"/>
            <p:cNvSpPr/>
            <p:nvPr/>
          </p:nvSpPr>
          <p:spPr>
            <a:xfrm>
              <a:off x="8447400" y="2607840"/>
              <a:ext cx="474120" cy="21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00000"/>
                </a:lnSpc>
              </a:pPr>
              <a:r>
                <a:rPr b="0" i="1" lang="en-NL" sz="700" strike="noStrike" u="none">
                  <a:solidFill>
                    <a:schemeClr val="lt1">
                      <a:lumMod val="50000"/>
                    </a:schemeClr>
                  </a:solidFill>
                  <a:effectLst/>
                  <a:uFillTx/>
                  <a:latin typeface="Verdana"/>
                </a:rPr>
                <a:t>Higher dose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7" name="TextBox 49"/>
            <p:cNvSpPr/>
            <p:nvPr/>
          </p:nvSpPr>
          <p:spPr>
            <a:xfrm>
              <a:off x="8319600" y="3139560"/>
              <a:ext cx="474120" cy="21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00000"/>
                </a:lnSpc>
              </a:pPr>
              <a:r>
                <a:rPr b="0" i="1" lang="en-NL" sz="700" strike="noStrike" u="none">
                  <a:solidFill>
                    <a:schemeClr val="lt1">
                      <a:lumMod val="50000"/>
                    </a:schemeClr>
                  </a:solidFill>
                  <a:effectLst/>
                  <a:uFillTx/>
                  <a:latin typeface="Verdana"/>
                </a:rPr>
                <a:t>Lower dose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Rectangle 23"/>
          <p:cNvSpPr/>
          <p:nvPr/>
        </p:nvSpPr>
        <p:spPr>
          <a:xfrm rot="10800000">
            <a:off x="18360" y="2069280"/>
            <a:ext cx="9143640" cy="3074040"/>
          </a:xfrm>
          <a:prstGeom prst="rect">
            <a:avLst/>
          </a:prstGeom>
          <a:gradFill rotWithShape="0">
            <a:gsLst>
              <a:gs pos="22000">
                <a:srgbClr val="0094d9">
                  <a:alpha val="0"/>
                </a:srgbClr>
              </a:gs>
              <a:gs pos="75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156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129" name="Rectangle 24"/>
          <p:cNvSpPr/>
          <p:nvPr/>
        </p:nvSpPr>
        <p:spPr>
          <a:xfrm>
            <a:off x="396720" y="1101240"/>
            <a:ext cx="4057920" cy="2473560"/>
          </a:xfrm>
          <a:prstGeom prst="rect">
            <a:avLst/>
          </a:prstGeom>
          <a:solidFill>
            <a:schemeClr val="lt1"/>
          </a:solidFill>
          <a:ln w="12600">
            <a:noFill/>
          </a:ln>
          <a:effectLst>
            <a:outerShdw dist="37674" dir="2700000" blurRad="12708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1130" name="Picture 31" descr=""/>
          <p:cNvPicPr/>
          <p:nvPr/>
        </p:nvPicPr>
        <p:blipFill>
          <a:blip r:embed="rId1"/>
          <a:stretch/>
        </p:blipFill>
        <p:spPr>
          <a:xfrm>
            <a:off x="602280" y="1188720"/>
            <a:ext cx="3632760" cy="2369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1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Is casein really the “</a:t>
            </a:r>
            <a:r>
              <a:rPr b="1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slow protein</a:t>
            </a: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”?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132" name="PlaceHolder 2"/>
          <p:cNvSpPr>
            <a:spLocks noGrp="1"/>
          </p:cNvSpPr>
          <p:nvPr>
            <p:ph type="ftr" idx="83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Draft | Internal use only | Confidential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3" name="PlaceHolder 3"/>
          <p:cNvSpPr>
            <a:spLocks noGrp="1"/>
          </p:cNvSpPr>
          <p:nvPr>
            <p:ph type="sldNum" idx="84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72392B6C-59A8-47F8-939E-5C342ACF69D3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4" name="Rectangle 2"/>
          <p:cNvSpPr/>
          <p:nvPr/>
        </p:nvSpPr>
        <p:spPr>
          <a:xfrm>
            <a:off x="4474440" y="802080"/>
            <a:ext cx="369000" cy="30816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135" name="Rectangle 5"/>
          <p:cNvSpPr/>
          <p:nvPr/>
        </p:nvSpPr>
        <p:spPr>
          <a:xfrm>
            <a:off x="520200" y="1172520"/>
            <a:ext cx="447840" cy="19404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136" name="TextBox 15"/>
          <p:cNvSpPr/>
          <p:nvPr/>
        </p:nvSpPr>
        <p:spPr>
          <a:xfrm>
            <a:off x="610920" y="4623120"/>
            <a:ext cx="3097440" cy="1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62500" lnSpcReduction="19999"/>
          </a:bodyPr>
          <a:p>
            <a:pPr defTabSz="457200">
              <a:lnSpc>
                <a:spcPct val="112000"/>
              </a:lnSpc>
            </a:pPr>
            <a:r>
              <a:rPr b="0" lang="en-US" sz="7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Tormmelen et al 2020; Boullier et al 2023 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7" name="Rectangle 26"/>
          <p:cNvSpPr/>
          <p:nvPr/>
        </p:nvSpPr>
        <p:spPr>
          <a:xfrm>
            <a:off x="4572000" y="1110600"/>
            <a:ext cx="4057920" cy="2473560"/>
          </a:xfrm>
          <a:prstGeom prst="rect">
            <a:avLst/>
          </a:prstGeom>
          <a:solidFill>
            <a:schemeClr val="lt1"/>
          </a:solidFill>
          <a:ln w="12600">
            <a:noFill/>
          </a:ln>
          <a:effectLst>
            <a:outerShdw dist="37674" dir="2700000" blurRad="12708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1138" name="Rectangle 27"/>
          <p:cNvSpPr/>
          <p:nvPr/>
        </p:nvSpPr>
        <p:spPr>
          <a:xfrm>
            <a:off x="396720" y="3680640"/>
            <a:ext cx="8233200" cy="4370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139" name="TextBox 30"/>
          <p:cNvSpPr/>
          <p:nvPr/>
        </p:nvSpPr>
        <p:spPr>
          <a:xfrm>
            <a:off x="407160" y="3793680"/>
            <a:ext cx="8247960" cy="24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85000" lnSpcReduction="19999"/>
          </a:bodyPr>
          <a:p>
            <a:pPr algn="ctr" defTabSz="457200">
              <a:lnSpc>
                <a:spcPct val="112000"/>
              </a:lnSpc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Or is it </a:t>
            </a:r>
            <a:r>
              <a:rPr b="1" lang="en-US" sz="16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the processing </a:t>
            </a: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that affects the </a:t>
            </a:r>
            <a:r>
              <a:rPr b="1" lang="en-US" sz="16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speed of digestion</a:t>
            </a: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?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40" name="Picture 32" descr=""/>
          <p:cNvPicPr/>
          <p:nvPr/>
        </p:nvPicPr>
        <p:blipFill>
          <a:blip r:embed="rId2"/>
          <a:stretch/>
        </p:blipFill>
        <p:spPr>
          <a:xfrm>
            <a:off x="2767320" y="1254960"/>
            <a:ext cx="300960" cy="66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41" name="TextBox 33"/>
          <p:cNvSpPr/>
          <p:nvPr/>
        </p:nvSpPr>
        <p:spPr>
          <a:xfrm>
            <a:off x="3074040" y="1398960"/>
            <a:ext cx="1400040" cy="50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Micellar casein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12000"/>
              </a:lnSpc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Calcium caseinate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12000"/>
              </a:lnSpc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Sodium Caseinate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142" name="Group 34"/>
          <p:cNvGrpSpPr/>
          <p:nvPr/>
        </p:nvGrpSpPr>
        <p:grpSpPr>
          <a:xfrm>
            <a:off x="4701600" y="1100160"/>
            <a:ext cx="3724920" cy="2374200"/>
            <a:chOff x="4701600" y="1100160"/>
            <a:chExt cx="3724920" cy="2374200"/>
          </a:xfrm>
        </p:grpSpPr>
        <p:pic>
          <p:nvPicPr>
            <p:cNvPr id="1143" name="Picture 35" descr=""/>
            <p:cNvPicPr/>
            <p:nvPr/>
          </p:nvPicPr>
          <p:blipFill>
            <a:blip r:embed="rId3"/>
            <a:stretch/>
          </p:blipFill>
          <p:spPr>
            <a:xfrm>
              <a:off x="4701600" y="1100160"/>
              <a:ext cx="3563640" cy="2374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144" name="TextBox 36"/>
            <p:cNvSpPr/>
            <p:nvPr/>
          </p:nvSpPr>
          <p:spPr>
            <a:xfrm>
              <a:off x="6541920" y="1657440"/>
              <a:ext cx="1884600" cy="17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609480">
                <a:lnSpc>
                  <a:spcPct val="112000"/>
                </a:lnSpc>
              </a:pPr>
              <a:r>
                <a:rPr b="0" lang="en-US" sz="1050" strike="noStrike" u="none">
                  <a:solidFill>
                    <a:srgbClr val="2c353a"/>
                  </a:solidFill>
                  <a:effectLst/>
                  <a:uFillTx/>
                  <a:latin typeface="Verdana"/>
                </a:rPr>
                <a:t>Sodium Caseinate</a:t>
              </a:r>
              <a:endParaRPr b="0" lang="en-US" sz="105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5" name="TextBox 37"/>
            <p:cNvSpPr/>
            <p:nvPr/>
          </p:nvSpPr>
          <p:spPr>
            <a:xfrm>
              <a:off x="6465600" y="2655000"/>
              <a:ext cx="1884600" cy="34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609480">
                <a:lnSpc>
                  <a:spcPct val="112000"/>
                </a:lnSpc>
              </a:pPr>
              <a:r>
                <a:rPr b="0" lang="en-US" sz="1000" strike="noStrike" u="none">
                  <a:solidFill>
                    <a:srgbClr val="2c353a"/>
                  </a:solidFill>
                  <a:effectLst/>
                  <a:uFillTx/>
                  <a:latin typeface="Verdana"/>
                </a:rPr>
                <a:t>Calcium caseinate and micellar casein</a:t>
              </a:r>
              <a:endPara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nl-NL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Milk is </a:t>
            </a:r>
            <a:r>
              <a:rPr b="1" lang="nl-NL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the</a:t>
            </a:r>
            <a:r>
              <a:rPr b="1" lang="nl-NL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 ultimate food for </a:t>
            </a:r>
            <a:r>
              <a:rPr b="1" lang="nl-NL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all</a:t>
            </a:r>
            <a:r>
              <a:rPr b="0" lang="nl-NL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 mamals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435240" y="1276200"/>
            <a:ext cx="8276760" cy="120312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n-NL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Lactation</a:t>
            </a:r>
            <a:br>
              <a:rPr sz="1400"/>
            </a:br>
            <a:r>
              <a:rPr b="0" lang="en-NL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Through evolutionary experimentation, mammals have spent the last 120 milion years successfully developing ‘ the most efficient, effective and adaptable means of postnatal nutrient provision that has even arisen amnong vertebrates-lactation.’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ftr" idx="73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Draft | Internal use only | Confidential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sldNum" idx="74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B02718F1-EB06-4AA7-8F16-CED2C2C4F2D0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2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5" name="Rectangle 6"/>
          <p:cNvSpPr/>
          <p:nvPr/>
        </p:nvSpPr>
        <p:spPr>
          <a:xfrm>
            <a:off x="0" y="2635920"/>
            <a:ext cx="9143640" cy="2507040"/>
          </a:xfrm>
          <a:prstGeom prst="rect">
            <a:avLst/>
          </a:prstGeom>
          <a:gradFill rotWithShape="0">
            <a:gsLst>
              <a:gs pos="22000">
                <a:srgbClr val="0094d9">
                  <a:alpha val="0"/>
                </a:srgbClr>
              </a:gs>
              <a:gs pos="75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4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386" name="Milkwave"/>
          <p:cNvSpPr/>
          <p:nvPr/>
        </p:nvSpPr>
        <p:spPr>
          <a:xfrm flipV="1">
            <a:off x="0" y="3368520"/>
            <a:ext cx="9125640" cy="1773000"/>
          </a:xfrm>
          <a:custGeom>
            <a:avLst/>
            <a:gdLst>
              <a:gd name="textAreaLeft" fmla="*/ 0 w 9125640"/>
              <a:gd name="textAreaRight" fmla="*/ 9126000 w 9125640"/>
              <a:gd name="textAreaTop" fmla="*/ -360 h 1773000"/>
              <a:gd name="textAreaBottom" fmla="*/ 1773000 h 177300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87" name="Picture 8" descr="A cow and calf in a field&#10;&#10;AI-generated content may be incorrect."/>
          <p:cNvPicPr/>
          <p:nvPr/>
        </p:nvPicPr>
        <p:blipFill>
          <a:blip r:embed="rId2"/>
          <a:srcRect l="17837" t="3594" r="2852" b="9499"/>
          <a:stretch/>
        </p:blipFill>
        <p:spPr>
          <a:xfrm flipH="1">
            <a:off x="5965920" y="2635920"/>
            <a:ext cx="2594520" cy="155520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101520" rotWithShape="0">
              <a:srgbClr val="000000">
                <a:alpha val="20000"/>
              </a:srgbClr>
            </a:outerShdw>
          </a:effectLst>
        </p:spPr>
      </p:pic>
      <p:pic>
        <p:nvPicPr>
          <p:cNvPr id="388" name="Picture 9" descr="A chimpanzee holding a baby monkey&#10;&#10;AI-generated content may be incorrect."/>
          <p:cNvPicPr/>
          <p:nvPr/>
        </p:nvPicPr>
        <p:blipFill>
          <a:blip r:embed="rId3"/>
          <a:srcRect l="17613" t="6508" r="5264" b="9747"/>
          <a:stretch/>
        </p:blipFill>
        <p:spPr>
          <a:xfrm flipH="1">
            <a:off x="3201480" y="2635920"/>
            <a:ext cx="2587680" cy="155520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101520" rotWithShape="0">
              <a:srgbClr val="000000">
                <a:alpha val="20000"/>
              </a:srgbClr>
            </a:outerShdw>
          </a:effectLst>
        </p:spPr>
      </p:pic>
      <p:pic>
        <p:nvPicPr>
          <p:cNvPr id="389" name="Picture 10" descr="A person breastfeeding her baby&#10;&#10;AI-generated content may be incorrect."/>
          <p:cNvPicPr/>
          <p:nvPr/>
        </p:nvPicPr>
        <p:blipFill>
          <a:blip r:embed="rId4"/>
          <a:stretch/>
        </p:blipFill>
        <p:spPr>
          <a:xfrm>
            <a:off x="435240" y="2635920"/>
            <a:ext cx="2588760" cy="155520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101520" rotWithShape="0">
              <a:srgbClr val="000000">
                <a:alpha val="20000"/>
              </a:srgbClr>
            </a:outerShdw>
          </a:effectLst>
        </p:spPr>
      </p:pic>
      <p:sp>
        <p:nvSpPr>
          <p:cNvPr id="390" name="Content Placeholder 2"/>
          <p:cNvSpPr/>
          <p:nvPr/>
        </p:nvSpPr>
        <p:spPr>
          <a:xfrm>
            <a:off x="612360" y="4838400"/>
            <a:ext cx="4049640" cy="18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lnSpcReduction="9999"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NL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DG Blackburn DG 1993, University of California, Davis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91" name="Afbeelding 7" descr=""/>
          <p:cNvPicPr/>
          <p:nvPr/>
        </p:nvPicPr>
        <p:blipFill>
          <a:blip r:embed="rId5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Rectangle 5"/>
          <p:cNvSpPr/>
          <p:nvPr/>
        </p:nvSpPr>
        <p:spPr>
          <a:xfrm rot="10800000">
            <a:off x="18360" y="14400"/>
            <a:ext cx="9143640" cy="5128920"/>
          </a:xfrm>
          <a:prstGeom prst="rect">
            <a:avLst/>
          </a:prstGeom>
          <a:gradFill rotWithShape="0">
            <a:gsLst>
              <a:gs pos="22000">
                <a:srgbClr val="0094d9">
                  <a:alpha val="0"/>
                </a:srgbClr>
              </a:gs>
              <a:gs pos="75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156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147" name="Rectangle 14"/>
          <p:cNvSpPr/>
          <p:nvPr/>
        </p:nvSpPr>
        <p:spPr>
          <a:xfrm>
            <a:off x="431640" y="1691640"/>
            <a:ext cx="3141000" cy="272952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148" name="Milkwave"/>
          <p:cNvSpPr/>
          <p:nvPr/>
        </p:nvSpPr>
        <p:spPr>
          <a:xfrm>
            <a:off x="0" y="-27000"/>
            <a:ext cx="9125640" cy="1773000"/>
          </a:xfrm>
          <a:custGeom>
            <a:avLst/>
            <a:gdLst>
              <a:gd name="textAreaLeft" fmla="*/ 0 w 9125640"/>
              <a:gd name="textAreaRight" fmla="*/ 9126000 w 9125640"/>
              <a:gd name="textAreaTop" fmla="*/ 0 h 1773000"/>
              <a:gd name="textAreaBottom" fmla="*/ 1773360 h 177300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9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Beyond muscle … implications for medical nutrition?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150" name="PlaceHolder 2"/>
          <p:cNvSpPr>
            <a:spLocks noGrp="1"/>
          </p:cNvSpPr>
          <p:nvPr>
            <p:ph type="sldNum" idx="85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C0AE3BE1-C702-4F03-B0D1-DEAECBFD5F20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51" name="Title 1"/>
          <p:cNvSpPr/>
          <p:nvPr/>
        </p:nvSpPr>
        <p:spPr>
          <a:xfrm>
            <a:off x="500400" y="1043640"/>
            <a:ext cx="3445920" cy="5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lnSpcReduction="9999"/>
          </a:bodyPr>
          <a:p>
            <a:pPr defTabSz="685800">
              <a:lnSpc>
                <a:spcPct val="90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Verdana"/>
                <a:ea typeface="Verdana"/>
              </a:rPr>
              <a:t>Current Sport / Medical nutrition propositions are based on </a:t>
            </a:r>
            <a:r>
              <a:rPr b="1" lang="en-US" sz="1400" strike="noStrike" u="none">
                <a:solidFill>
                  <a:schemeClr val="accent1"/>
                </a:solidFill>
                <a:effectLst/>
                <a:uFillTx/>
                <a:latin typeface="Verdana"/>
                <a:ea typeface="Verdana"/>
              </a:rPr>
              <a:t>protein turn-over in muscle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52" name="Picture 2" descr="Animation &amp; Simulation Post 4: Muscleman Research – Animation ..."/>
          <p:cNvPicPr/>
          <p:nvPr/>
        </p:nvPicPr>
        <p:blipFill>
          <a:blip r:embed="rId2"/>
          <a:stretch/>
        </p:blipFill>
        <p:spPr>
          <a:xfrm>
            <a:off x="533520" y="2067840"/>
            <a:ext cx="1108440" cy="2313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3" name="Picture 4" descr="Je lever: wat doet die allemaal? | Simone's Kitchen"/>
          <p:cNvPicPr/>
          <p:nvPr/>
        </p:nvPicPr>
        <p:blipFill>
          <a:blip r:embed="rId3"/>
          <a:stretch/>
        </p:blipFill>
        <p:spPr>
          <a:xfrm>
            <a:off x="1642320" y="2120760"/>
            <a:ext cx="1784160" cy="2226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4" name="Picture 4" descr="Logo&#10;&#10;Description automatically generated"/>
          <p:cNvPicPr/>
          <p:nvPr/>
        </p:nvPicPr>
        <p:blipFill>
          <a:blip r:embed="rId4"/>
          <a:stretch/>
        </p:blipFill>
        <p:spPr>
          <a:xfrm>
            <a:off x="3946680" y="1895040"/>
            <a:ext cx="2937240" cy="2526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5" name="TextBox 12"/>
          <p:cNvSpPr/>
          <p:nvPr/>
        </p:nvSpPr>
        <p:spPr>
          <a:xfrm>
            <a:off x="773280" y="4886640"/>
            <a:ext cx="1931040" cy="12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38160" rIns="38160" tIns="25560" bIns="25560" anchor="t">
            <a:normAutofit fontScale="62500" lnSpcReduction="19999"/>
          </a:bodyPr>
          <a:p>
            <a:pPr defTabSz="457200">
              <a:lnSpc>
                <a:spcPct val="112000"/>
              </a:lnSpc>
            </a:pPr>
            <a:r>
              <a:rPr b="0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Trommelen et al 2021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6" name="TextBox 13"/>
          <p:cNvSpPr/>
          <p:nvPr/>
        </p:nvSpPr>
        <p:spPr>
          <a:xfrm>
            <a:off x="3946680" y="1043640"/>
            <a:ext cx="3014640" cy="70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38160" rIns="38160" tIns="25560" bIns="25560" anchor="t">
            <a:normAutofit lnSpcReduction="9999"/>
          </a:bodyPr>
          <a:p>
            <a:pPr defTabSz="457200">
              <a:lnSpc>
                <a:spcPct val="112000"/>
              </a:lnSpc>
            </a:pPr>
            <a:r>
              <a:rPr b="1" lang="en-US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Muscle tissue 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has a relatively </a:t>
            </a:r>
            <a:r>
              <a:rPr b="1" lang="en-US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low protein turnover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 comparing to other organs!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7" name="Picture 8" descr="A nurse and an old person in a wheelchair&#10;&#10;AI-generated content may be incorrect."/>
          <p:cNvSpPr/>
          <p:nvPr/>
        </p:nvSpPr>
        <p:spPr>
          <a:xfrm>
            <a:off x="7146000" y="991800"/>
            <a:ext cx="2412000" cy="3355920"/>
          </a:xfrm>
          <a:prstGeom prst="roundRect">
            <a:avLst>
              <a:gd name="adj" fmla="val 10253"/>
            </a:avLst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5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3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Conclusions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159" name="PlaceHolder 2"/>
          <p:cNvSpPr>
            <a:spLocks noGrp="1"/>
          </p:cNvSpPr>
          <p:nvPr>
            <p:ph/>
          </p:nvPr>
        </p:nvSpPr>
        <p:spPr>
          <a:xfrm>
            <a:off x="435240" y="934200"/>
            <a:ext cx="4408920" cy="37976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113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n-US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Milk: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Is the only thing in this world designed by nature to be our food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Is incredibly complex and adaptable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Is a rich source of ingredients we can use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components (ingredients) provide a lot of benefits beyond the nutrition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marL="176040" indent="-176040" defTabSz="685800">
              <a:lnSpc>
                <a:spcPct val="113000"/>
              </a:lnSpc>
              <a:spcBef>
                <a:spcPts val="1199"/>
              </a:spcBef>
              <a:buClr>
                <a:srgbClr val="0094d9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Through skilled processing milk benefits can be preserved and delivered to all age groups for various benefits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1160" name="PlaceHolder 3"/>
          <p:cNvSpPr>
            <a:spLocks noGrp="1"/>
          </p:cNvSpPr>
          <p:nvPr>
            <p:ph type="ftr" idx="86"/>
          </p:nvPr>
        </p:nvSpPr>
        <p:spPr>
          <a:xfrm>
            <a:off x="702000" y="4910400"/>
            <a:ext cx="12387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Draft | Internal use only | Confidential</a:t>
            </a:r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1" name="PlaceHolder 4"/>
          <p:cNvSpPr>
            <a:spLocks noGrp="1"/>
          </p:cNvSpPr>
          <p:nvPr>
            <p:ph type="sldNum" idx="87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3FDF688A-8EDC-4DF8-81B8-75AE5CCFD05F}" type="slidenum">
              <a:rPr b="0" lang="en-GB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162" name="Picture 5" descr="A close-up of a splash of milk&#10;&#10;AI-generated content may be incorrect."/>
          <p:cNvPicPr/>
          <p:nvPr/>
        </p:nvPicPr>
        <p:blipFill>
          <a:blip r:embed="rId1"/>
          <a:stretch/>
        </p:blipFill>
        <p:spPr>
          <a:xfrm>
            <a:off x="5087520" y="0"/>
            <a:ext cx="403812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3" name="TextBox 6"/>
          <p:cNvSpPr/>
          <p:nvPr/>
        </p:nvSpPr>
        <p:spPr>
          <a:xfrm>
            <a:off x="5472000" y="934200"/>
            <a:ext cx="2956680" cy="16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12000"/>
              </a:lnSpc>
            </a:pPr>
            <a:r>
              <a:rPr b="1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We are just at the beginning of our understanding of magic of milk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12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4" name="Object 1"/>
          <p:cNvGraphicFramePr/>
          <p:nvPr/>
        </p:nvGraphicFramePr>
        <p:xfrm>
          <a:off x="1440" y="1440"/>
          <a:ext cx="1080" cy="108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1165" name="Object 1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440"/>
                    <a:ext cx="1080" cy="1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1166" name="Picture Placeholder 10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solidFill>
            <a:schemeClr val="dk1">
              <a:lumMod val="20000"/>
              <a:lumOff val="80000"/>
            </a:schemeClr>
          </a:solidFill>
          <a:ln w="0">
            <a:noFill/>
          </a:ln>
        </p:spPr>
      </p:pic>
      <p:sp>
        <p:nvSpPr>
          <p:cNvPr id="1167" name="PlaceHolder 1"/>
          <p:cNvSpPr>
            <a:spLocks noGrp="1"/>
          </p:cNvSpPr>
          <p:nvPr>
            <p:ph/>
          </p:nvPr>
        </p:nvSpPr>
        <p:spPr>
          <a:xfrm>
            <a:off x="1448280" y="0"/>
            <a:ext cx="7695720" cy="2695320"/>
          </a:xfrm>
          <a:prstGeom prst="rect">
            <a:avLst/>
          </a:prstGeom>
          <a:blipFill rotWithShape="0">
            <a:blip r:embed="rId4"/>
            <a:stretch/>
          </a:blipFill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3000"/>
              </a:lnSpc>
              <a:spcBef>
                <a:spcPts val="1417"/>
              </a:spcBef>
              <a:buNone/>
            </a:pPr>
            <a:endParaRPr b="0" lang="en-US" sz="1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1168" name="PlaceHolder 2"/>
          <p:cNvSpPr>
            <a:spLocks noGrp="1"/>
          </p:cNvSpPr>
          <p:nvPr>
            <p:ph type="title"/>
          </p:nvPr>
        </p:nvSpPr>
        <p:spPr>
          <a:xfrm>
            <a:off x="5470200" y="792000"/>
            <a:ext cx="3232080" cy="7916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 fontScale="70000" lnSpcReduction="19999"/>
          </a:bodyPr>
          <a:p>
            <a:pPr indent="0"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Thank youQuestions?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indent="0">
              <a:buNone/>
            </a:pPr>
            <a:r>
              <a:rPr b="0" lang="zh-CN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谢谢大家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indent="0">
              <a:buNone/>
            </a:pP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  <a:p>
            <a:pPr indent="0" defTabSz="685800">
              <a:lnSpc>
                <a:spcPct val="90000"/>
              </a:lnSpc>
              <a:buNone/>
            </a:pPr>
            <a:r>
              <a:rPr b="0" lang="zh-CN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有问题吗？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Rectangle 17"/>
          <p:cNvSpPr/>
          <p:nvPr/>
        </p:nvSpPr>
        <p:spPr>
          <a:xfrm rot="10800000">
            <a:off x="18360" y="14400"/>
            <a:ext cx="9143640" cy="5128920"/>
          </a:xfrm>
          <a:prstGeom prst="rect">
            <a:avLst/>
          </a:prstGeom>
          <a:gradFill rotWithShape="0">
            <a:gsLst>
              <a:gs pos="22000">
                <a:srgbClr val="0094d9">
                  <a:alpha val="0"/>
                </a:srgbClr>
              </a:gs>
              <a:gs pos="75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156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393" name="Milkwave"/>
          <p:cNvSpPr/>
          <p:nvPr/>
        </p:nvSpPr>
        <p:spPr>
          <a:xfrm>
            <a:off x="0" y="14400"/>
            <a:ext cx="9125640" cy="1773000"/>
          </a:xfrm>
          <a:custGeom>
            <a:avLst/>
            <a:gdLst>
              <a:gd name="textAreaLeft" fmla="*/ 0 w 9125640"/>
              <a:gd name="textAreaRight" fmla="*/ 9126000 w 9125640"/>
              <a:gd name="textAreaTop" fmla="*/ 0 h 1773000"/>
              <a:gd name="textAreaBottom" fmla="*/ 1773360 h 177300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nl-NL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Milk in human history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pic>
        <p:nvPicPr>
          <p:cNvPr id="395" name="Tijdelijke aanduiding voor tabel 3" descr=""/>
          <p:cNvPicPr/>
          <p:nvPr/>
        </p:nvPicPr>
        <p:blipFill>
          <a:blip r:embed="rId2"/>
          <a:stretch/>
        </p:blipFill>
        <p:spPr>
          <a:xfrm>
            <a:off x="3318840" y="1353600"/>
            <a:ext cx="1762200" cy="118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6" name="Picture 2" descr="Babyflaschen aus der Bronzezeit"/>
          <p:cNvPicPr/>
          <p:nvPr/>
        </p:nvPicPr>
        <p:blipFill>
          <a:blip r:embed="rId3"/>
          <a:stretch/>
        </p:blipFill>
        <p:spPr>
          <a:xfrm>
            <a:off x="3807000" y="3080520"/>
            <a:ext cx="1766880" cy="1179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7" name="Afbeelding 4" descr=""/>
          <p:cNvPicPr/>
          <p:nvPr/>
        </p:nvPicPr>
        <p:blipFill>
          <a:blip r:embed="rId4"/>
          <a:stretch/>
        </p:blipFill>
        <p:spPr>
          <a:xfrm>
            <a:off x="1170000" y="3076560"/>
            <a:ext cx="1098360" cy="1168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8" name="Tekstvak 8"/>
          <p:cNvSpPr/>
          <p:nvPr/>
        </p:nvSpPr>
        <p:spPr>
          <a:xfrm>
            <a:off x="2455920" y="3220920"/>
            <a:ext cx="927360" cy="3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nl-NL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Sieve used to make cheese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9" name="Tekstvak 9"/>
          <p:cNvSpPr/>
          <p:nvPr/>
        </p:nvSpPr>
        <p:spPr>
          <a:xfrm>
            <a:off x="5787720" y="3220920"/>
            <a:ext cx="862920" cy="3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nl-NL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Prehistoric baby bottles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" name="TextBox 2"/>
          <p:cNvSpPr/>
          <p:nvPr/>
        </p:nvSpPr>
        <p:spPr>
          <a:xfrm>
            <a:off x="1657800" y="1622520"/>
            <a:ext cx="1423800" cy="84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1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Ability to digest lactose in adulthood emerged around </a:t>
            </a:r>
            <a:br>
              <a:rPr sz="1000"/>
            </a:b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(in Europe &amp; Africa)</a:t>
            </a:r>
            <a:r>
              <a:rPr b="0" lang="en-US" sz="1000" strike="noStrike" u="none" baseline="30000">
                <a:solidFill>
                  <a:schemeClr val="dk1"/>
                </a:solidFill>
                <a:effectLst/>
                <a:uFillTx/>
                <a:latin typeface="Verdana"/>
              </a:rPr>
              <a:t>1,2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1" name="TextBox 6"/>
          <p:cNvSpPr/>
          <p:nvPr/>
        </p:nvSpPr>
        <p:spPr>
          <a:xfrm>
            <a:off x="596160" y="4861800"/>
            <a:ext cx="1371564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nl-NL" sz="800" strike="noStrike" u="none" i="0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1.Bersaglieri T, 2004 Jun;74(6):1111-20; 2 Tishkoff SA, 2007 Jan;39(1):31-40. 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12000"/>
              </a:lnSpc>
            </a:pPr>
            <a:r>
              <a:rPr b="0" lang="nl-NL" sz="800" strike="noStrike" u="none" i="0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..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02" name="Straight Connector 18"/>
          <p:cNvCxnSpPr/>
          <p:nvPr/>
        </p:nvCxnSpPr>
        <p:spPr>
          <a:xfrm>
            <a:off x="0" y="2828880"/>
            <a:ext cx="8335080" cy="360"/>
          </a:xfrm>
          <a:prstGeom prst="straightConnector1">
            <a:avLst/>
          </a:prstGeom>
          <a:ln cap="rnd" w="19080">
            <a:solidFill>
              <a:schemeClr val="lt1">
                <a:lumMod val="50000"/>
              </a:schemeClr>
            </a:solidFill>
            <a:miter/>
          </a:ln>
        </p:spPr>
      </p:cxnSp>
      <p:sp>
        <p:nvSpPr>
          <p:cNvPr id="403" name="Google Shape;216;p18"/>
          <p:cNvSpPr/>
          <p:nvPr/>
        </p:nvSpPr>
        <p:spPr>
          <a:xfrm>
            <a:off x="1581120" y="1309320"/>
            <a:ext cx="954360" cy="47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nl-NL" sz="1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~</a:t>
            </a:r>
            <a:r>
              <a:rPr b="1" lang="nl-NL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7500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" name="Oval 23"/>
          <p:cNvSpPr/>
          <p:nvPr/>
        </p:nvSpPr>
        <p:spPr>
          <a:xfrm>
            <a:off x="2273760" y="2726640"/>
            <a:ext cx="204480" cy="204480"/>
          </a:xfrm>
          <a:prstGeom prst="ellipse">
            <a:avLst/>
          </a:prstGeom>
          <a:solidFill>
            <a:schemeClr val="lt1"/>
          </a:solidFill>
          <a:ln w="1908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NL" sz="18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405" name="Straight Connector 28"/>
          <p:cNvCxnSpPr>
            <a:stCxn id="404" idx="4"/>
          </p:cNvCxnSpPr>
          <p:nvPr/>
        </p:nvCxnSpPr>
        <p:spPr>
          <a:xfrm>
            <a:off x="2376000" y="2931120"/>
            <a:ext cx="360" cy="1066320"/>
          </a:xfrm>
          <a:prstGeom prst="straightConnector1">
            <a:avLst/>
          </a:prstGeom>
          <a:ln w="25560">
            <a:solidFill>
              <a:schemeClr val="accent1"/>
            </a:solidFill>
            <a:miter/>
          </a:ln>
        </p:spPr>
      </p:cxnSp>
      <p:sp>
        <p:nvSpPr>
          <p:cNvPr id="406" name="Google Shape;216;p18"/>
          <p:cNvSpPr/>
          <p:nvPr/>
        </p:nvSpPr>
        <p:spPr>
          <a:xfrm>
            <a:off x="5269680" y="1309320"/>
            <a:ext cx="954360" cy="47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nl-NL" sz="1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~</a:t>
            </a:r>
            <a:r>
              <a:rPr b="1" lang="nl-NL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6000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" name="Oval 21"/>
          <p:cNvSpPr/>
          <p:nvPr/>
        </p:nvSpPr>
        <p:spPr>
          <a:xfrm>
            <a:off x="5074200" y="2726640"/>
            <a:ext cx="204480" cy="204480"/>
          </a:xfrm>
          <a:prstGeom prst="ellipse">
            <a:avLst/>
          </a:prstGeom>
          <a:solidFill>
            <a:schemeClr val="lt1"/>
          </a:solidFill>
          <a:ln w="1908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NL" sz="18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408" name="Straight Connector 24"/>
          <p:cNvCxnSpPr>
            <a:stCxn id="407" idx="0"/>
          </p:cNvCxnSpPr>
          <p:nvPr/>
        </p:nvCxnSpPr>
        <p:spPr>
          <a:xfrm flipV="1">
            <a:off x="5176440" y="1622520"/>
            <a:ext cx="360" cy="1104480"/>
          </a:xfrm>
          <a:prstGeom prst="straightConnector1">
            <a:avLst/>
          </a:prstGeom>
          <a:ln w="25560">
            <a:solidFill>
              <a:schemeClr val="accent1"/>
            </a:solidFill>
            <a:miter/>
          </a:ln>
        </p:spPr>
      </p:cxnSp>
      <p:sp>
        <p:nvSpPr>
          <p:cNvPr id="409" name="Oval 25"/>
          <p:cNvSpPr/>
          <p:nvPr/>
        </p:nvSpPr>
        <p:spPr>
          <a:xfrm>
            <a:off x="5582880" y="2726640"/>
            <a:ext cx="204480" cy="204480"/>
          </a:xfrm>
          <a:prstGeom prst="ellipse">
            <a:avLst/>
          </a:prstGeom>
          <a:solidFill>
            <a:schemeClr val="lt1"/>
          </a:solidFill>
          <a:ln w="1908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NL" sz="18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410" name="Straight Connector 26"/>
          <p:cNvCxnSpPr>
            <a:endCxn id="409" idx="4"/>
          </p:cNvCxnSpPr>
          <p:nvPr/>
        </p:nvCxnSpPr>
        <p:spPr>
          <a:xfrm flipV="1">
            <a:off x="5685120" y="2931120"/>
            <a:ext cx="360" cy="1066320"/>
          </a:xfrm>
          <a:prstGeom prst="straightConnector1">
            <a:avLst/>
          </a:prstGeom>
          <a:ln w="25560">
            <a:solidFill>
              <a:schemeClr val="accent1"/>
            </a:solidFill>
            <a:miter/>
          </a:ln>
        </p:spPr>
      </p:cxnSp>
      <p:sp>
        <p:nvSpPr>
          <p:cNvPr id="411" name="Oval 30"/>
          <p:cNvSpPr/>
          <p:nvPr/>
        </p:nvSpPr>
        <p:spPr>
          <a:xfrm>
            <a:off x="1505880" y="2726640"/>
            <a:ext cx="204480" cy="204480"/>
          </a:xfrm>
          <a:prstGeom prst="ellipse">
            <a:avLst/>
          </a:prstGeom>
          <a:solidFill>
            <a:schemeClr val="lt1"/>
          </a:solidFill>
          <a:ln w="1908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NL" sz="18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cxnSp>
        <p:nvCxnSpPr>
          <p:cNvPr id="412" name="Straight Connector 31"/>
          <p:cNvCxnSpPr>
            <a:stCxn id="411" idx="0"/>
          </p:cNvCxnSpPr>
          <p:nvPr/>
        </p:nvCxnSpPr>
        <p:spPr>
          <a:xfrm flipV="1">
            <a:off x="1608120" y="1659600"/>
            <a:ext cx="360" cy="1067400"/>
          </a:xfrm>
          <a:prstGeom prst="straightConnector1">
            <a:avLst/>
          </a:prstGeom>
          <a:ln w="25560">
            <a:solidFill>
              <a:schemeClr val="accent1"/>
            </a:solidFill>
            <a:miter/>
          </a:ln>
        </p:spPr>
      </p:cxnSp>
      <p:sp>
        <p:nvSpPr>
          <p:cNvPr id="413" name="Google Shape;216;p18"/>
          <p:cNvSpPr/>
          <p:nvPr/>
        </p:nvSpPr>
        <p:spPr>
          <a:xfrm>
            <a:off x="2348640" y="4008600"/>
            <a:ext cx="95436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nl-NL" sz="1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~</a:t>
            </a:r>
            <a:r>
              <a:rPr b="1" lang="nl-NL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7000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" name="Google Shape;216;p18"/>
          <p:cNvSpPr/>
          <p:nvPr/>
        </p:nvSpPr>
        <p:spPr>
          <a:xfrm>
            <a:off x="5668920" y="4008600"/>
            <a:ext cx="95436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nl-NL" sz="1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~</a:t>
            </a:r>
            <a:r>
              <a:rPr b="1" lang="nl-NL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5000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" name="Tekstvak 8"/>
          <p:cNvSpPr/>
          <p:nvPr/>
        </p:nvSpPr>
        <p:spPr>
          <a:xfrm>
            <a:off x="5279040" y="1659600"/>
            <a:ext cx="1149120" cy="84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lnSpcReduction="9999"/>
          </a:bodyPr>
          <a:p>
            <a:pPr defTabSz="457200">
              <a:lnSpc>
                <a:spcPct val="112000"/>
              </a:lnSpc>
            </a:pPr>
            <a:r>
              <a:rPr b="0" lang="nl-NL" sz="10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Egypt 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12000"/>
              </a:lnSpc>
            </a:pPr>
            <a:r>
              <a:rPr b="0" lang="en-US" sz="1000" strike="noStrike" u="none" i="0">
                <a:solidFill>
                  <a:srgbClr val="000000"/>
                </a:solidFill>
                <a:effectLst/>
                <a:uFillTx/>
                <a:latin typeface="Verdana"/>
              </a:rPr>
              <a:t>XIth Dynasty Temple, the sarcophagus of Kawit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" name="Round Same-side Corner of Rectangle 55"/>
          <p:cNvSpPr/>
          <p:nvPr/>
        </p:nvSpPr>
        <p:spPr>
          <a:xfrm rot="16200000">
            <a:off x="6553800" y="1683000"/>
            <a:ext cx="2892600" cy="227052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417" name="TextBox 58"/>
          <p:cNvSpPr/>
          <p:nvPr/>
        </p:nvSpPr>
        <p:spPr>
          <a:xfrm>
            <a:off x="7114320" y="1856880"/>
            <a:ext cx="1597680" cy="21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12000"/>
              </a:lnSpc>
            </a:pPr>
            <a:r>
              <a:rPr b="1" lang="en-US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The survival advantage it offered, made it one of the most strongly selected trait in in last 20 000 years </a:t>
            </a:r>
            <a:r>
              <a:rPr b="0" lang="en-US" sz="1400" strike="noStrike" u="none" baseline="30000">
                <a:solidFill>
                  <a:schemeClr val="lt1"/>
                </a:solidFill>
                <a:effectLst/>
                <a:uFillTx/>
                <a:latin typeface="Verdana"/>
              </a:rPr>
              <a:t>1,2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12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8" name="Picture 10" descr="A close-up of a splash of milk&#10;&#10;AI-generated content may be incorrect."/>
          <p:cNvPicPr/>
          <p:nvPr/>
        </p:nvPicPr>
        <p:blipFill>
          <a:blip r:embed="rId5"/>
          <a:stretch/>
        </p:blipFill>
        <p:spPr>
          <a:xfrm>
            <a:off x="435960" y="1357920"/>
            <a:ext cx="1060200" cy="1162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Rectangle 19"/>
          <p:cNvSpPr/>
          <p:nvPr/>
        </p:nvSpPr>
        <p:spPr>
          <a:xfrm>
            <a:off x="0" y="2673720"/>
            <a:ext cx="9143640" cy="2469240"/>
          </a:xfrm>
          <a:prstGeom prst="rect">
            <a:avLst/>
          </a:prstGeom>
          <a:gradFill rotWithShape="0">
            <a:gsLst>
              <a:gs pos="0">
                <a:srgbClr val="0094d9">
                  <a:alpha val="0"/>
                </a:srgbClr>
              </a:gs>
              <a:gs pos="78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420" name="Milkwave"/>
          <p:cNvSpPr/>
          <p:nvPr/>
        </p:nvSpPr>
        <p:spPr>
          <a:xfrm flipH="1" flipV="1">
            <a:off x="866880" y="3146760"/>
            <a:ext cx="8276400" cy="1994760"/>
          </a:xfrm>
          <a:custGeom>
            <a:avLst/>
            <a:gdLst>
              <a:gd name="textAreaLeft" fmla="*/ 360 w 8276400"/>
              <a:gd name="textAreaRight" fmla="*/ 8277120 w 8276400"/>
              <a:gd name="textAreaTop" fmla="*/ -360 h 1994760"/>
              <a:gd name="textAreaBottom" fmla="*/ 1994760 h 199476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" name="Rectangle 22"/>
          <p:cNvSpPr/>
          <p:nvPr/>
        </p:nvSpPr>
        <p:spPr>
          <a:xfrm>
            <a:off x="1991520" y="1539000"/>
            <a:ext cx="3078000" cy="314820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422" name="Rectangle 23"/>
          <p:cNvSpPr/>
          <p:nvPr/>
        </p:nvSpPr>
        <p:spPr>
          <a:xfrm>
            <a:off x="5486760" y="1539000"/>
            <a:ext cx="3078000" cy="314820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4472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The benefits of dairy (protein) consumption seem to continue till this day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24" name="TextBox 2"/>
          <p:cNvSpPr/>
          <p:nvPr/>
        </p:nvSpPr>
        <p:spPr>
          <a:xfrm>
            <a:off x="678960" y="4854960"/>
            <a:ext cx="2378520" cy="12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62500" lnSpcReduction="19999"/>
          </a:bodyPr>
          <a:p>
            <a:pPr defTabSz="457200">
              <a:lnSpc>
                <a:spcPct val="112000"/>
              </a:lnSpc>
            </a:pPr>
            <a:r>
              <a:rPr b="0" i="1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Grasgruber et al. 2016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25" name="Group 14"/>
          <p:cNvGrpSpPr/>
          <p:nvPr/>
        </p:nvGrpSpPr>
        <p:grpSpPr>
          <a:xfrm>
            <a:off x="2034720" y="1623960"/>
            <a:ext cx="2922480" cy="2969640"/>
            <a:chOff x="2034720" y="1623960"/>
            <a:chExt cx="2922480" cy="2969640"/>
          </a:xfrm>
        </p:grpSpPr>
        <p:pic>
          <p:nvPicPr>
            <p:cNvPr id="426" name="Picture 3" descr=""/>
            <p:cNvPicPr/>
            <p:nvPr/>
          </p:nvPicPr>
          <p:blipFill>
            <a:blip r:embed="rId2"/>
            <a:srcRect l="-858" t="0" r="0" b="0"/>
            <a:stretch/>
          </p:blipFill>
          <p:spPr>
            <a:xfrm>
              <a:off x="2135160" y="1623960"/>
              <a:ext cx="2822040" cy="29696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27" name="TextBox 9"/>
            <p:cNvSpPr/>
            <p:nvPr/>
          </p:nvSpPr>
          <p:spPr>
            <a:xfrm rot="16200000">
              <a:off x="846000" y="2813040"/>
              <a:ext cx="2565000" cy="18756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12000"/>
                </a:lnSpc>
              </a:pPr>
              <a:r>
                <a:rPr b="1" lang="en-NL" sz="700" strike="noStrike" u="none">
                  <a:solidFill>
                    <a:schemeClr val="lt1">
                      <a:lumMod val="50000"/>
                    </a:schemeClr>
                  </a:solidFill>
                  <a:effectLst/>
                  <a:uFillTx/>
                  <a:latin typeface="Verdana"/>
                </a:rPr>
                <a:t>Highly correlated proteins</a:t>
              </a:r>
              <a:r>
                <a:rPr b="0" lang="en-NL" sz="700" strike="noStrike" u="none">
                  <a:solidFill>
                    <a:schemeClr val="lt1">
                      <a:lumMod val="50000"/>
                    </a:schemeClr>
                  </a:solidFill>
                  <a:effectLst/>
                  <a:uFillTx/>
                  <a:latin typeface="Verdana"/>
                </a:rPr>
                <a:t> </a:t>
              </a:r>
              <a:r>
                <a:rPr b="0" lang="en-NL" sz="400" strike="noStrike" u="none">
                  <a:solidFill>
                    <a:schemeClr val="lt1">
                      <a:lumMod val="50000"/>
                    </a:schemeClr>
                  </a:solidFill>
                  <a:effectLst/>
                  <a:uFillTx/>
                  <a:latin typeface="Verdana"/>
                </a:rPr>
                <a:t>(g/day per capita, 1993-2009)</a:t>
              </a:r>
              <a:endParaRPr b="0" lang="en-US" sz="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457200">
                <a:lnSpc>
                  <a:spcPct val="112000"/>
                </a:lnSpc>
              </a:pPr>
              <a:endParaRPr b="0" lang="en-US" sz="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8" name="TextBox 10"/>
            <p:cNvSpPr/>
            <p:nvPr/>
          </p:nvSpPr>
          <p:spPr>
            <a:xfrm>
              <a:off x="2277360" y="4348080"/>
              <a:ext cx="2636640" cy="1195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12000"/>
                </a:lnSpc>
              </a:pPr>
              <a:r>
                <a:rPr b="1" lang="en-NL" sz="700" strike="noStrike" u="none">
                  <a:solidFill>
                    <a:schemeClr val="lt1">
                      <a:lumMod val="50000"/>
                    </a:schemeClr>
                  </a:solidFill>
                  <a:effectLst/>
                  <a:uFillTx/>
                  <a:latin typeface="Verdana"/>
                </a:rPr>
                <a:t>Average male height </a:t>
              </a:r>
              <a:r>
                <a:rPr b="0" lang="en-NL" sz="400" strike="noStrike" u="none">
                  <a:solidFill>
                    <a:schemeClr val="lt1">
                      <a:lumMod val="50000"/>
                    </a:schemeClr>
                  </a:solidFill>
                  <a:effectLst/>
                  <a:uFillTx/>
                  <a:latin typeface="Verdana"/>
                </a:rPr>
                <a:t>(cm)</a:t>
              </a:r>
              <a:endParaRPr b="0" lang="en-US" sz="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29" name="Group 16"/>
          <p:cNvGrpSpPr/>
          <p:nvPr/>
        </p:nvGrpSpPr>
        <p:grpSpPr>
          <a:xfrm>
            <a:off x="5481720" y="1483920"/>
            <a:ext cx="2794680" cy="3114000"/>
            <a:chOff x="5481720" y="1483920"/>
            <a:chExt cx="2794680" cy="3114000"/>
          </a:xfrm>
        </p:grpSpPr>
        <p:grpSp>
          <p:nvGrpSpPr>
            <p:cNvPr id="430" name="Group 13"/>
            <p:cNvGrpSpPr/>
            <p:nvPr/>
          </p:nvGrpSpPr>
          <p:grpSpPr>
            <a:xfrm>
              <a:off x="5509800" y="1483920"/>
              <a:ext cx="2766600" cy="3114000"/>
              <a:chOff x="5509800" y="1483920"/>
              <a:chExt cx="2766600" cy="3114000"/>
            </a:xfrm>
          </p:grpSpPr>
          <p:pic>
            <p:nvPicPr>
              <p:cNvPr id="431" name="Picture 5" descr=""/>
              <p:cNvPicPr/>
              <p:nvPr/>
            </p:nvPicPr>
            <p:blipFill>
              <a:blip r:embed="rId3"/>
              <a:stretch/>
            </p:blipFill>
            <p:spPr>
              <a:xfrm>
                <a:off x="5524920" y="1483920"/>
                <a:ext cx="2751480" cy="310968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sp>
            <p:nvSpPr>
              <p:cNvPr id="432" name="TextBox 11"/>
              <p:cNvSpPr/>
              <p:nvPr/>
            </p:nvSpPr>
            <p:spPr>
              <a:xfrm>
                <a:off x="5892120" y="4478400"/>
                <a:ext cx="2354400" cy="119520"/>
              </a:xfrm>
              <a:prstGeom prst="rect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 defTabSz="457200">
                  <a:lnSpc>
                    <a:spcPct val="112000"/>
                  </a:lnSpc>
                </a:pPr>
                <a:r>
                  <a:rPr b="1" lang="en-NL" sz="700" strike="noStrike" u="none">
                    <a:solidFill>
                      <a:schemeClr val="lt1">
                        <a:lumMod val="50000"/>
                      </a:schemeClr>
                    </a:solidFill>
                    <a:effectLst/>
                    <a:uFillTx/>
                    <a:latin typeface="Verdana"/>
                  </a:rPr>
                  <a:t>Average male height </a:t>
                </a:r>
                <a:r>
                  <a:rPr b="0" lang="en-NL" sz="400" strike="noStrike" u="none">
                    <a:solidFill>
                      <a:schemeClr val="lt1">
                        <a:lumMod val="50000"/>
                      </a:schemeClr>
                    </a:solidFill>
                    <a:effectLst/>
                    <a:uFillTx/>
                    <a:latin typeface="Verdana"/>
                  </a:rPr>
                  <a:t>(cm)</a:t>
                </a: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33" name="TextBox 12"/>
              <p:cNvSpPr/>
              <p:nvPr/>
            </p:nvSpPr>
            <p:spPr>
              <a:xfrm rot="16200000">
                <a:off x="4321080" y="2812680"/>
                <a:ext cx="2565000" cy="187560"/>
              </a:xfrm>
              <a:prstGeom prst="rect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 defTabSz="457200">
                  <a:lnSpc>
                    <a:spcPct val="112000"/>
                  </a:lnSpc>
                </a:pPr>
                <a:r>
                  <a:rPr b="1" lang="en-NL" sz="700" strike="noStrike" u="none">
                    <a:solidFill>
                      <a:schemeClr val="lt1">
                        <a:lumMod val="50000"/>
                      </a:schemeClr>
                    </a:solidFill>
                    <a:effectLst/>
                    <a:uFillTx/>
                    <a:latin typeface="Verdana"/>
                  </a:rPr>
                  <a:t>Phenotype frequency of lactose tolerance </a:t>
                </a:r>
                <a:r>
                  <a:rPr b="0" lang="en-NL" sz="400" strike="noStrike" u="none">
                    <a:solidFill>
                      <a:schemeClr val="lt1">
                        <a:lumMod val="50000"/>
                      </a:schemeClr>
                    </a:solidFill>
                    <a:effectLst/>
                    <a:uFillTx/>
                    <a:latin typeface="Verdana"/>
                  </a:rPr>
                  <a:t>(%)</a:t>
                </a: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 defTabSz="457200">
                  <a:lnSpc>
                    <a:spcPct val="112000"/>
                  </a:lnSpc>
                </a:pP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434" name="Rounded Rectangle 17"/>
            <p:cNvSpPr/>
            <p:nvPr/>
          </p:nvSpPr>
          <p:spPr>
            <a:xfrm>
              <a:off x="5481720" y="4348080"/>
              <a:ext cx="365040" cy="24552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NL" sz="140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</p:grpSp>
      <p:sp>
        <p:nvSpPr>
          <p:cNvPr id="435" name="TextBox 21"/>
          <p:cNvSpPr/>
          <p:nvPr/>
        </p:nvSpPr>
        <p:spPr>
          <a:xfrm>
            <a:off x="1991520" y="1171080"/>
            <a:ext cx="238896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en-US" sz="105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</a:rPr>
              <a:t>The correlation between:</a:t>
            </a:r>
            <a:br>
              <a:rPr sz="1050"/>
            </a:br>
            <a:r>
              <a:rPr b="1" lang="en-US" sz="1200" strike="noStrike" u="none" i="0">
                <a:solidFill>
                  <a:schemeClr val="accent1"/>
                </a:solidFill>
                <a:effectLst/>
                <a:uFillTx/>
                <a:latin typeface="Verdana"/>
                <a:ea typeface="Verdana"/>
              </a:rPr>
              <a:t>PROTEINS &amp; MALE HEIGHT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6" name="TextBox 8"/>
          <p:cNvSpPr/>
          <p:nvPr/>
        </p:nvSpPr>
        <p:spPr>
          <a:xfrm>
            <a:off x="5509800" y="1171080"/>
            <a:ext cx="343836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en-US" sz="105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</a:rPr>
              <a:t>The correlation between:</a:t>
            </a:r>
            <a:br>
              <a:rPr sz="1050"/>
            </a:br>
            <a:r>
              <a:rPr b="1" lang="en-US" sz="1200" strike="noStrike" u="none" i="0">
                <a:solidFill>
                  <a:schemeClr val="accent1"/>
                </a:solidFill>
                <a:effectLst/>
                <a:uFillTx/>
                <a:latin typeface="Verdana"/>
                <a:ea typeface="Verdana"/>
              </a:rPr>
              <a:t>LACTOSE TOREANCE &amp; MALE HEIGHT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7" name="TextBox 18"/>
          <p:cNvSpPr/>
          <p:nvPr/>
        </p:nvSpPr>
        <p:spPr>
          <a:xfrm>
            <a:off x="509040" y="3038760"/>
            <a:ext cx="134208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defTabSz="457200">
              <a:lnSpc>
                <a:spcPct val="112000"/>
              </a:lnSpc>
            </a:pPr>
            <a:r>
              <a:rPr b="0" lang="en-US" sz="1050" strike="noStrike" u="none" i="0">
                <a:solidFill>
                  <a:srgbClr val="1f1f1f"/>
                </a:solidFill>
                <a:effectLst/>
                <a:uFillTx/>
                <a:latin typeface="Verdana"/>
                <a:ea typeface="Verdana"/>
              </a:rPr>
              <a:t>Daily consumption of proteins from </a:t>
            </a:r>
            <a:r>
              <a:rPr b="1" lang="en-US" sz="1050" strike="noStrike" u="none" i="0">
                <a:solidFill>
                  <a:schemeClr val="accent1"/>
                </a:solidFill>
                <a:effectLst/>
                <a:uFillTx/>
                <a:latin typeface="Verdana"/>
                <a:ea typeface="Verdana"/>
              </a:rPr>
              <a:t>milk products </a:t>
            </a:r>
            <a:r>
              <a:rPr b="0" lang="en-US" sz="1050" strike="noStrike" u="none" i="0">
                <a:solidFill>
                  <a:srgbClr val="1f1f1f"/>
                </a:solidFill>
                <a:effectLst/>
                <a:uFillTx/>
                <a:latin typeface="Verdana"/>
                <a:ea typeface="Verdana"/>
              </a:rPr>
              <a:t>(dairy), potatoes, eggs, pork and beef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8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5"/>
          <p:cNvSpPr/>
          <p:nvPr/>
        </p:nvSpPr>
        <p:spPr>
          <a:xfrm>
            <a:off x="0" y="0"/>
            <a:ext cx="2908080" cy="514332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440" name="Rectangle 29"/>
          <p:cNvSpPr/>
          <p:nvPr/>
        </p:nvSpPr>
        <p:spPr>
          <a:xfrm>
            <a:off x="0" y="2673720"/>
            <a:ext cx="9143640" cy="2469240"/>
          </a:xfrm>
          <a:prstGeom prst="rect">
            <a:avLst/>
          </a:prstGeom>
          <a:gradFill rotWithShape="0">
            <a:gsLst>
              <a:gs pos="0">
                <a:srgbClr val="0094d9">
                  <a:alpha val="0"/>
                </a:srgbClr>
              </a:gs>
              <a:gs pos="78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441" name="Milkwave"/>
          <p:cNvSpPr/>
          <p:nvPr/>
        </p:nvSpPr>
        <p:spPr>
          <a:xfrm flipH="1" flipV="1">
            <a:off x="866880" y="3146760"/>
            <a:ext cx="8276400" cy="1994760"/>
          </a:xfrm>
          <a:custGeom>
            <a:avLst/>
            <a:gdLst>
              <a:gd name="textAreaLeft" fmla="*/ 360 w 8276400"/>
              <a:gd name="textAreaRight" fmla="*/ 8277120 w 8276400"/>
              <a:gd name="textAreaTop" fmla="*/ -360 h 1994760"/>
              <a:gd name="textAreaBottom" fmla="*/ 1994760 h 199476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2" name="Picture 13" descr="A glass pitcher with a white liquid in it&#10;&#10;AI-generated content may be incorrect."/>
          <p:cNvPicPr/>
          <p:nvPr/>
        </p:nvPicPr>
        <p:blipFill>
          <a:blip r:embed="rId2"/>
          <a:stretch/>
        </p:blipFill>
        <p:spPr>
          <a:xfrm>
            <a:off x="189000" y="709920"/>
            <a:ext cx="2780640" cy="346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3" name="PlaceHolder 1"/>
          <p:cNvSpPr>
            <a:spLocks noGrp="1"/>
          </p:cNvSpPr>
          <p:nvPr>
            <p:ph type="sldNum" idx="75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25000" lnSpcReduction="19999"/>
          </a:bodyPr>
          <a:lstStyle>
            <a:lvl1pPr indent="0" defTabSz="457200">
              <a:lnSpc>
                <a:spcPct val="100000"/>
              </a:lnSpc>
              <a:buNone/>
              <a:defRPr b="0" lang="nl-NL" sz="900" strike="noStrike" u="none">
                <a:solidFill>
                  <a:srgbClr val="6e6f72"/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C636EDF1-4326-40BA-8719-EE5E82DD9B47}" type="slidenum">
              <a:rPr b="0" lang="nl-NL" sz="900" strike="noStrike" u="none">
                <a:solidFill>
                  <a:srgbClr val="6e6f72"/>
                </a:solidFill>
                <a:effectLst/>
                <a:uFillTx/>
                <a:latin typeface="Verdana"/>
              </a:rPr>
              <a:t>5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graphicFrame>
        <p:nvGraphicFramePr>
          <p:cNvPr id="444" name="Group 3"/>
          <p:cNvGraphicFramePr/>
          <p:nvPr/>
        </p:nvGraphicFramePr>
        <p:xfrm>
          <a:off x="6742080" y="863640"/>
          <a:ext cx="2122920" cy="3177720"/>
        </p:xfrm>
        <a:graphic>
          <a:graphicData uri="http://schemas.openxmlformats.org/drawingml/2006/table">
            <a:tbl>
              <a:tblPr/>
              <a:tblGrid>
                <a:gridCol w="956880"/>
                <a:gridCol w="1166400"/>
              </a:tblGrid>
              <a:tr h="489240">
                <a:tc>
                  <a:txBody>
                    <a:bodyPr lIns="68400" rIns="68400" tIns="34200" bIns="108000" anchor="b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  <a:spcBef>
                          <a:spcPts val="221"/>
                        </a:spcBef>
                        <a:tabLst>
                          <a:tab algn="l" pos="0"/>
                        </a:tabLst>
                      </a:pPr>
                      <a:r>
                        <a:rPr b="0" lang="nl-NL" sz="1100" strike="noStrike" u="none" i="0">
                          <a:solidFill>
                            <a:schemeClr val="lt1"/>
                          </a:solidFill>
                          <a:effectLst/>
                          <a:uFillTx/>
                          <a:latin typeface="Verdana"/>
                        </a:rPr>
                        <a:t>Component</a:t>
                      </a:r>
                      <a:endParaRPr b="0" lang="en-US" sz="11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8400" marR="68400">
                    <a:lnL w="2808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2808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8400" rIns="68400" tIns="34200" bIns="108000" anchor="b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spcBef>
                          <a:spcPts val="221"/>
                        </a:spcBef>
                        <a:tabLst>
                          <a:tab algn="l" pos="0"/>
                        </a:tabLst>
                      </a:pPr>
                      <a:r>
                        <a:rPr b="0" lang="en-GB" sz="1100" strike="noStrike" u="none" i="0">
                          <a:solidFill>
                            <a:schemeClr val="lt1"/>
                          </a:solidFill>
                          <a:effectLst/>
                          <a:uFillTx/>
                          <a:latin typeface="Verdana"/>
                        </a:rPr>
                        <a:t># Components</a:t>
                      </a:r>
                      <a:endParaRPr b="0" lang="en-US" sz="11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28080">
                      <a:solidFill>
                        <a:srgbClr val="ffffff"/>
                      </a:solidFill>
                      <a:prstDash val="solid"/>
                    </a:lnR>
                    <a:lnT w="2808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68884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nl-NL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Water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Fat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Lactose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Protein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Salts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Acids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Oligo’s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Others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nl-NL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1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nl-NL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&gt;10.000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nl-NL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1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&gt;1000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&gt;100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10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&gt;20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5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0" lang="en-GB" sz="1200" strike="noStrike" u="none" i="0">
                          <a:solidFill>
                            <a:srgbClr val="6e6f72"/>
                          </a:solidFill>
                          <a:effectLst/>
                          <a:uFillTx/>
                          <a:latin typeface="Verdana"/>
                        </a:rPr>
                        <a:t>&gt;100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45" name="TextBox 2"/>
          <p:cNvSpPr/>
          <p:nvPr/>
        </p:nvSpPr>
        <p:spPr>
          <a:xfrm>
            <a:off x="3544560" y="4783320"/>
            <a:ext cx="428976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</a:rPr>
              <a:t>Walstra, Wouters and Geurts (2005) </a:t>
            </a:r>
            <a:r>
              <a:rPr b="0" lang="en-US" sz="800" strike="noStrike" u="sng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  <a:hlinkClick r:id="rId3"/>
              </a:rPr>
              <a:t>https://doi.org/10.1201/9781420028010</a:t>
            </a:r>
            <a:r>
              <a:rPr b="0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</a:rPr>
              <a:t> 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6" name="Rectangle 2"/>
          <p:cNvSpPr/>
          <p:nvPr/>
        </p:nvSpPr>
        <p:spPr>
          <a:xfrm>
            <a:off x="435240" y="4226400"/>
            <a:ext cx="229248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 defTabSz="685800">
              <a:lnSpc>
                <a:spcPct val="90000"/>
              </a:lnSpc>
            </a:pPr>
            <a:r>
              <a:rPr b="0" lang="nl-NL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Cow Milk composition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" name="TextBox 10"/>
          <p:cNvSpPr/>
          <p:nvPr/>
        </p:nvSpPr>
        <p:spPr>
          <a:xfrm>
            <a:off x="840960" y="2928600"/>
            <a:ext cx="1285200" cy="45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algn="ctr" defTabSz="457200">
              <a:lnSpc>
                <a:spcPct val="112000"/>
              </a:lnSpc>
            </a:pPr>
            <a:r>
              <a:rPr b="1" lang="en-NL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87</a:t>
            </a:r>
            <a:r>
              <a:rPr b="1" lang="en-NL" sz="105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%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457200">
              <a:lnSpc>
                <a:spcPct val="112000"/>
              </a:lnSpc>
            </a:pPr>
            <a:r>
              <a:rPr b="1" lang="en-NL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Water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8" name="TextBox 11"/>
          <p:cNvSpPr/>
          <p:nvPr/>
        </p:nvSpPr>
        <p:spPr>
          <a:xfrm>
            <a:off x="1188720" y="2037600"/>
            <a:ext cx="108576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algn="ctr" defTabSz="457200">
              <a:lnSpc>
                <a:spcPct val="100000"/>
              </a:lnSpc>
            </a:pPr>
            <a:r>
              <a:rPr b="1" lang="en-NL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     13</a:t>
            </a:r>
            <a:r>
              <a:rPr b="1" lang="en-NL" sz="105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%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1" lang="en-NL" sz="1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Dry matter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49" name="Group 3"/>
          <p:cNvGrpSpPr/>
          <p:nvPr/>
        </p:nvGrpSpPr>
        <p:grpSpPr>
          <a:xfrm>
            <a:off x="2392200" y="590400"/>
            <a:ext cx="4478760" cy="4209120"/>
            <a:chOff x="2392200" y="590400"/>
            <a:chExt cx="4478760" cy="4209120"/>
          </a:xfrm>
        </p:grpSpPr>
        <p:graphicFrame>
          <p:nvGraphicFramePr>
            <p:cNvPr id="450" name="Chart 4"/>
            <p:cNvGraphicFramePr/>
            <p:nvPr/>
          </p:nvGraphicFramePr>
          <p:xfrm>
            <a:off x="2392200" y="590400"/>
            <a:ext cx="4478760" cy="42091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51" name="TextBox 6"/>
            <p:cNvSpPr/>
            <p:nvPr/>
          </p:nvSpPr>
          <p:spPr>
            <a:xfrm>
              <a:off x="4070160" y="1489320"/>
              <a:ext cx="1122840" cy="64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457200">
                <a:lnSpc>
                  <a:spcPct val="100000"/>
                </a:lnSpc>
              </a:pPr>
              <a:r>
                <a:rPr b="0" lang="en-NL" sz="1400" strike="noStrike" u="none">
                  <a:solidFill>
                    <a:schemeClr val="lt1"/>
                  </a:solidFill>
                  <a:effectLst/>
                  <a:uFillTx/>
                  <a:latin typeface="Verdana"/>
                </a:rPr>
                <a:t>4,51</a:t>
              </a:r>
              <a:r>
                <a:rPr b="0" lang="en-NL" sz="1000" strike="noStrike" u="none">
                  <a:solidFill>
                    <a:schemeClr val="lt1"/>
                  </a:solidFill>
                  <a:effectLst/>
                  <a:uFillTx/>
                  <a:latin typeface="Verdana"/>
                </a:rPr>
                <a:t>%</a:t>
              </a:r>
              <a:endPara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457200">
                <a:lnSpc>
                  <a:spcPct val="100000"/>
                </a:lnSpc>
              </a:pPr>
              <a:r>
                <a:rPr b="0" lang="en-NL" sz="1400" strike="noStrike" u="none">
                  <a:solidFill>
                    <a:schemeClr val="lt1"/>
                  </a:solidFill>
                  <a:effectLst/>
                  <a:uFillTx/>
                  <a:latin typeface="Verdana"/>
                </a:rPr>
                <a:t>Protein</a:t>
              </a: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2" name="TextBox 7"/>
            <p:cNvSpPr/>
            <p:nvPr/>
          </p:nvSpPr>
          <p:spPr>
            <a:xfrm>
              <a:off x="3544560" y="2630520"/>
              <a:ext cx="1122840" cy="64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457200">
                <a:lnSpc>
                  <a:spcPct val="100000"/>
                </a:lnSpc>
              </a:pPr>
              <a:r>
                <a:rPr b="0" lang="en-NL" sz="14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4,37</a:t>
              </a:r>
              <a:r>
                <a:rPr b="0" lang="en-NL" sz="10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%</a:t>
              </a:r>
              <a:endPara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457200">
                <a:lnSpc>
                  <a:spcPct val="100000"/>
                </a:lnSpc>
              </a:pPr>
              <a:r>
                <a:rPr b="0" lang="en-NL" sz="1400" strike="noStrike" u="none">
                  <a:solidFill>
                    <a:schemeClr val="dk1"/>
                  </a:solidFill>
                  <a:effectLst/>
                  <a:uFillTx/>
                  <a:latin typeface="Verdana"/>
                </a:rPr>
                <a:t>Fat</a:t>
              </a: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3" name="TextBox 12"/>
            <p:cNvSpPr/>
            <p:nvPr/>
          </p:nvSpPr>
          <p:spPr>
            <a:xfrm>
              <a:off x="4640400" y="2630520"/>
              <a:ext cx="1122840" cy="64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457200"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457200">
                <a:lnSpc>
                  <a:spcPct val="100000"/>
                </a:lnSpc>
              </a:pPr>
              <a:r>
                <a:rPr b="0" lang="en-NL" sz="1400" strike="noStrike" u="none">
                  <a:solidFill>
                    <a:schemeClr val="lt1"/>
                  </a:solidFill>
                  <a:effectLst/>
                  <a:uFillTx/>
                  <a:latin typeface="Verdana"/>
                </a:rPr>
                <a:t>3,52</a:t>
              </a:r>
              <a:r>
                <a:rPr b="0" lang="en-NL" sz="1000" strike="noStrike" u="none">
                  <a:solidFill>
                    <a:schemeClr val="lt1"/>
                  </a:solidFill>
                  <a:effectLst/>
                  <a:uFillTx/>
                  <a:latin typeface="Verdana"/>
                </a:rPr>
                <a:t>%</a:t>
              </a:r>
              <a:endPara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457200">
                <a:lnSpc>
                  <a:spcPct val="100000"/>
                </a:lnSpc>
              </a:pPr>
              <a:r>
                <a:rPr b="0" lang="en-NL" sz="1400" strike="noStrike" u="none">
                  <a:solidFill>
                    <a:schemeClr val="lt1"/>
                  </a:solidFill>
                  <a:effectLst/>
                  <a:uFillTx/>
                  <a:latin typeface="Verdana"/>
                </a:rPr>
                <a:t>Protein</a:t>
              </a: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4" name="TextBox 14"/>
            <p:cNvSpPr/>
            <p:nvPr/>
          </p:nvSpPr>
          <p:spPr>
            <a:xfrm rot="20158800">
              <a:off x="4983120" y="2124720"/>
              <a:ext cx="1174320" cy="15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 defTabSz="457200">
                <a:lnSpc>
                  <a:spcPct val="100000"/>
                </a:lnSpc>
              </a:pPr>
              <a:r>
                <a:rPr b="0" lang="en-NL" sz="1000" strike="noStrike" u="none">
                  <a:solidFill>
                    <a:schemeClr val="lt1"/>
                  </a:solidFill>
                  <a:effectLst/>
                  <a:uFillTx/>
                  <a:latin typeface="Verdana"/>
                </a:rPr>
                <a:t>Minerals   </a:t>
              </a:r>
              <a:r>
                <a:rPr b="0" lang="en-NL" sz="1000" strike="noStrike" u="none">
                  <a:solidFill>
                    <a:schemeClr val="accent4"/>
                  </a:solidFill>
                  <a:effectLst/>
                  <a:uFillTx/>
                  <a:latin typeface="Verdana"/>
                </a:rPr>
                <a:t>0,47 </a:t>
              </a:r>
              <a:endPara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5" name="TextBox 16"/>
            <p:cNvSpPr/>
            <p:nvPr/>
          </p:nvSpPr>
          <p:spPr>
            <a:xfrm rot="20791800">
              <a:off x="5306040" y="2301840"/>
              <a:ext cx="908640" cy="15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 defTabSz="457200">
                <a:lnSpc>
                  <a:spcPct val="100000"/>
                </a:lnSpc>
              </a:pPr>
              <a:r>
                <a:rPr b="0" lang="en-NL" sz="1000" strike="noStrike" u="none">
                  <a:solidFill>
                    <a:schemeClr val="lt1"/>
                  </a:solidFill>
                  <a:effectLst/>
                  <a:uFillTx/>
                  <a:latin typeface="Verdana"/>
                </a:rPr>
                <a:t>Other   </a:t>
              </a:r>
              <a:r>
                <a:rPr b="0" lang="en-NL" sz="1000" strike="noStrike" u="none">
                  <a:solidFill>
                    <a:schemeClr val="accent6"/>
                  </a:solidFill>
                  <a:effectLst/>
                  <a:uFillTx/>
                  <a:latin typeface="Verdana"/>
                </a:rPr>
                <a:t>0,48</a:t>
              </a:r>
              <a:endPara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6" name="TextBox 18"/>
            <p:cNvSpPr/>
            <p:nvPr/>
          </p:nvSpPr>
          <p:spPr>
            <a:xfrm rot="21159600">
              <a:off x="5962320" y="2406960"/>
              <a:ext cx="566640" cy="305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0" lang="en-NL" sz="1000" strike="noStrike" u="none">
                  <a:solidFill>
                    <a:schemeClr val="lt1">
                      <a:lumMod val="50000"/>
                    </a:schemeClr>
                  </a:solidFill>
                  <a:effectLst/>
                  <a:uFillTx/>
                  <a:latin typeface="Verdana"/>
                </a:rPr>
                <a:t>Vitamins</a:t>
              </a:r>
              <a:endPara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457200">
                <a:lnSpc>
                  <a:spcPct val="100000"/>
                </a:lnSpc>
              </a:pPr>
              <a:r>
                <a:rPr b="0" lang="en-NL" sz="1000" strike="noStrike" u="none">
                  <a:solidFill>
                    <a:schemeClr val="lt1">
                      <a:lumMod val="50000"/>
                    </a:schemeClr>
                  </a:solidFill>
                  <a:effectLst/>
                  <a:uFillTx/>
                  <a:latin typeface="Verdana"/>
                </a:rPr>
                <a:t>0,002</a:t>
              </a:r>
              <a:endPara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57" name="Rectangle 2"/>
          <p:cNvSpPr/>
          <p:nvPr/>
        </p:nvSpPr>
        <p:spPr>
          <a:xfrm>
            <a:off x="3453840" y="1048680"/>
            <a:ext cx="2416680" cy="28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 defTabSz="685800">
              <a:lnSpc>
                <a:spcPct val="90000"/>
              </a:lnSpc>
            </a:pPr>
            <a:r>
              <a:rPr b="0" lang="nl-NL" sz="14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Dry matter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58" name="Straight Arrow Connector 21"/>
          <p:cNvCxnSpPr/>
          <p:nvPr/>
        </p:nvCxnSpPr>
        <p:spPr>
          <a:xfrm>
            <a:off x="635400" y="2458080"/>
            <a:ext cx="2681640" cy="360"/>
          </a:xfrm>
          <a:prstGeom prst="straightConnector1">
            <a:avLst/>
          </a:prstGeom>
          <a:ln w="19080">
            <a:solidFill>
              <a:schemeClr val="accent1"/>
            </a:solidFill>
            <a:miter/>
            <a:tailEnd len="med" type="triangle" w="med"/>
          </a:ln>
        </p:spPr>
      </p:cxnSp>
      <p:cxnSp>
        <p:nvCxnSpPr>
          <p:cNvPr id="459" name="Straight Connector 24"/>
          <p:cNvCxnSpPr/>
          <p:nvPr/>
        </p:nvCxnSpPr>
        <p:spPr>
          <a:xfrm flipV="1">
            <a:off x="4747320" y="2481120"/>
            <a:ext cx="1207800" cy="149760"/>
          </a:xfrm>
          <a:prstGeom prst="straightConnector1">
            <a:avLst/>
          </a:prstGeom>
          <a:ln w="9360">
            <a:solidFill>
              <a:schemeClr val="lt1">
                <a:lumMod val="50000"/>
              </a:schemeClr>
            </a:solidFill>
            <a:miter/>
          </a:ln>
        </p:spPr>
      </p:cxnSp>
      <p:pic>
        <p:nvPicPr>
          <p:cNvPr id="460" name="Afbeelding 7" descr=""/>
          <p:cNvPicPr/>
          <p:nvPr/>
        </p:nvPicPr>
        <p:blipFill>
          <a:blip r:embed="rId5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Rectangle 1039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gradFill rotWithShape="0">
            <a:gsLst>
              <a:gs pos="22000">
                <a:srgbClr val="0094d9">
                  <a:alpha val="0"/>
                </a:srgbClr>
              </a:gs>
              <a:gs pos="75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4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462" name="Milkwave"/>
          <p:cNvSpPr/>
          <p:nvPr/>
        </p:nvSpPr>
        <p:spPr>
          <a:xfrm flipV="1">
            <a:off x="0" y="2850840"/>
            <a:ext cx="8495280" cy="2290680"/>
          </a:xfrm>
          <a:custGeom>
            <a:avLst/>
            <a:gdLst>
              <a:gd name="textAreaLeft" fmla="*/ 0 w 8495280"/>
              <a:gd name="textAreaRight" fmla="*/ 8495640 w 8495280"/>
              <a:gd name="textAreaTop" fmla="*/ -360 h 2290680"/>
              <a:gd name="textAreaBottom" fmla="*/ 2290680 h 229068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3200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 fontScale="47500" lnSpcReduction="19999"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Milk is a very adaptable, dynamic source of nutrition. </a:t>
            </a:r>
            <a:br>
              <a:rPr sz="2000"/>
            </a:b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pic>
        <p:nvPicPr>
          <p:cNvPr id="464" name="Picture 20" descr="A whale and a whale in the water&#10;&#10;AI-generated content may be incorrect."/>
          <p:cNvPicPr/>
          <p:nvPr/>
        </p:nvPicPr>
        <p:blipFill>
          <a:blip r:embed="rId2"/>
          <a:stretch/>
        </p:blipFill>
        <p:spPr>
          <a:xfrm>
            <a:off x="898920" y="972000"/>
            <a:ext cx="1079640" cy="57564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76320" rotWithShape="0">
              <a:srgbClr val="000000">
                <a:alpha val="10000"/>
              </a:srgbClr>
            </a:outerShdw>
          </a:effectLst>
        </p:spPr>
      </p:pic>
      <p:graphicFrame>
        <p:nvGraphicFramePr>
          <p:cNvPr id="465" name="Table 49"/>
          <p:cNvGraphicFramePr/>
          <p:nvPr/>
        </p:nvGraphicFramePr>
        <p:xfrm>
          <a:off x="2081160" y="731520"/>
          <a:ext cx="4796280" cy="4077000"/>
        </p:xfrm>
        <a:graphic>
          <a:graphicData uri="http://schemas.openxmlformats.org/drawingml/2006/table">
            <a:tbl>
              <a:tblPr/>
              <a:tblGrid>
                <a:gridCol w="1176840"/>
                <a:gridCol w="741600"/>
                <a:gridCol w="884520"/>
                <a:gridCol w="843480"/>
                <a:gridCol w="1150200"/>
              </a:tblGrid>
              <a:tr h="469800">
                <a:tc rowSpan="2">
                  <a:txBody>
                    <a:bodyPr lIns="86760" rIns="86760" tIns="43200" bIns="43200" anchor="b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nl-NL" sz="1200" strike="noStrike" u="none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</a:rPr>
                        <a:t>Blue whale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86760" marR="86760">
                    <a:lnL w="648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1" lang="nl-NL" sz="1200" strike="noStrike" u="none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  <a:ea typeface="Verdana"/>
                        </a:rPr>
                        <a:t>Fat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1872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1" lang="en-GB" sz="1200" strike="noStrike" u="none" i="0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  <a:ea typeface="Verdana"/>
                        </a:rPr>
                        <a:t>Protein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1872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41"/>
                        </a:spcBef>
                        <a:tabLst>
                          <a:tab algn="l" pos="0"/>
                        </a:tabLst>
                      </a:pPr>
                      <a:r>
                        <a:rPr b="1" lang="nl-NL" sz="1200" strike="noStrike" u="none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  <a:ea typeface="Verdana"/>
                        </a:rPr>
                        <a:t>Lactose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1872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86760" rIns="86760" tIns="43200" bIns="43200" anchor="ctr">
                      <a:noAutofit/>
                    </a:bodyPr>
                    <a:p>
                      <a:endParaRPr b="1" lang="en-NL" sz="1300" strike="noStrike" u="none">
                        <a:solidFill>
                          <a:schemeClr val="accent1"/>
                        </a:solidFill>
                        <a:effectLst/>
                        <a:uFillTx/>
                        <a:latin typeface="Verdana"/>
                      </a:endParaRPr>
                    </a:p>
                  </a:txBody>
                  <a:tcPr anchor="ctr" marL="86760" marR="86760">
                    <a:lnL>
                      <a:noFill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32796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42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872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GB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10.4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872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1.3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872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 lIns="86760" rIns="86760" tIns="43200" bIns="43200" anchor="b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nl-NL" sz="1200" strike="noStrike" u="none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</a:rPr>
                        <a:t>Reindeer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86760" marR="86760">
                    <a:lnL>
                      <a:noFill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gradFill rotWithShape="0">
                      <a:gsLst>
                        <a:gs pos="42000">
                          <a:srgbClr val="ffffff">
                            <a:alpha val="0"/>
                          </a:srgbClr>
                        </a:gs>
                        <a:gs pos="56000">
                          <a:srgbClr val="ffffff"/>
                        </a:gs>
                      </a:gsLst>
                      <a:lin ang="5400000"/>
                    </a:gradFill>
                  </a:tcPr>
                </a:tc>
              </a:tr>
              <a:tr h="327960">
                <a:tc rowSpan="2">
                  <a:txBody>
                    <a:bodyPr lIns="86760" rIns="86760" tIns="43200" bIns="43200" anchor="b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1" lang="en-GB" sz="1200" strike="noStrike" u="none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</a:rPr>
                        <a:t>Armadillo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86760" marR="86760">
                    <a:lnL w="648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18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10.5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2.6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2796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 i="0">
                          <a:solidFill>
                            <a:srgbClr val="3f4043"/>
                          </a:solidFill>
                          <a:effectLst/>
                          <a:uFillTx/>
                          <a:latin typeface="Verdana"/>
                        </a:rPr>
                        <a:t>7.6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 i="0">
                          <a:solidFill>
                            <a:srgbClr val="3f4043"/>
                          </a:solidFill>
                          <a:effectLst/>
                          <a:uFillTx/>
                          <a:latin typeface="Verdana"/>
                        </a:rPr>
                        <a:t>11.1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 i="0">
                          <a:solidFill>
                            <a:srgbClr val="3f4043"/>
                          </a:solidFill>
                          <a:effectLst/>
                          <a:uFillTx/>
                          <a:latin typeface="Verdana"/>
                        </a:rPr>
                        <a:t>2.3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 lIns="86760" rIns="86760" tIns="43200" bIns="43200" anchor="b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1" lang="en-GB" sz="1200" strike="noStrike" u="none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</a:rPr>
                        <a:t>Horse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86760" marR="86760">
                    <a:lnL>
                      <a:noFill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gradFill rotWithShape="0">
                      <a:gsLst>
                        <a:gs pos="42000">
                          <a:srgbClr val="ffffff">
                            <a:alpha val="0"/>
                          </a:srgbClr>
                        </a:gs>
                        <a:gs pos="56000">
                          <a:srgbClr val="ffffff"/>
                        </a:gs>
                      </a:gsLst>
                      <a:lin ang="5400000"/>
                    </a:gradFill>
                  </a:tcPr>
                </a:tc>
              </a:tr>
              <a:tr h="327960">
                <a:tc rowSpan="2">
                  <a:txBody>
                    <a:bodyPr lIns="86760" rIns="86760" tIns="43200" bIns="43200" anchor="b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1" lang="en-GB" sz="1200" strike="noStrike" u="none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</a:rPr>
                        <a:t>Pig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86760" marR="86760">
                    <a:lnL w="648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1.7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2.5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6.0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2796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6.5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5.7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5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 lIns="86760" rIns="86760" tIns="43200" bIns="43200" anchor="b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200" strike="noStrike" u="none" i="0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</a:rPr>
                        <a:t>Bat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86760" marR="86760">
                    <a:lnL>
                      <a:noFill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gradFill rotWithShape="0">
                      <a:gsLst>
                        <a:gs pos="42000">
                          <a:srgbClr val="ffffff">
                            <a:alpha val="0"/>
                          </a:srgbClr>
                        </a:gs>
                        <a:gs pos="56000">
                          <a:srgbClr val="ffffff"/>
                        </a:gs>
                      </a:gsLst>
                      <a:lin ang="5400000"/>
                    </a:gradFill>
                  </a:tcPr>
                </a:tc>
              </a:tr>
              <a:tr h="327960">
                <a:tc rowSpan="2">
                  <a:txBody>
                    <a:bodyPr lIns="86760" rIns="86760" tIns="43200" bIns="43200" anchor="b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nl-NL" sz="1200" strike="noStrike" u="none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</a:rPr>
                        <a:t>Scheep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86760" marR="86760">
                    <a:lnL w="648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13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7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3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2796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7.5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5.6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4.6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 lIns="86760" rIns="86760" tIns="43200" bIns="43200" anchor="b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nl-NL" sz="1200" strike="noStrike" u="none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</a:rPr>
                        <a:t>Buffalo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86760" marR="86760">
                    <a:lnL>
                      <a:noFill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gradFill rotWithShape="0">
                      <a:gsLst>
                        <a:gs pos="42000">
                          <a:srgbClr val="ffffff">
                            <a:alpha val="0"/>
                          </a:srgbClr>
                        </a:gs>
                        <a:gs pos="56000">
                          <a:srgbClr val="ffffff"/>
                        </a:gs>
                      </a:gsLst>
                      <a:lin ang="5400000"/>
                    </a:gradFill>
                  </a:tcPr>
                </a:tc>
              </a:tr>
              <a:tr h="327960">
                <a:tc rowSpan="2">
                  <a:txBody>
                    <a:bodyPr lIns="86760" rIns="86760" tIns="43200" bIns="43200" anchor="b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nl-NL" sz="1200" strike="noStrike" u="none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</a:rPr>
                        <a:t>Goat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86760" marR="86760">
                    <a:lnL w="648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7.5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4.5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4.8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2796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4.5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3.6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4.3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 lIns="86760" rIns="86760" tIns="43200" bIns="43200" anchor="b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200" strike="noStrike" u="none" i="0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</a:rPr>
                        <a:t>Cow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86760" marR="86760">
                    <a:lnL>
                      <a:noFill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gradFill rotWithShape="0">
                      <a:gsLst>
                        <a:gs pos="42000">
                          <a:srgbClr val="ffffff">
                            <a:alpha val="0"/>
                          </a:srgbClr>
                        </a:gs>
                        <a:gs pos="56000">
                          <a:srgbClr val="ffffff"/>
                        </a:gs>
                      </a:gsLst>
                      <a:lin ang="5400000"/>
                    </a:gradFill>
                  </a:tcPr>
                </a:tc>
              </a:tr>
              <a:tr h="327960">
                <a:tc rowSpan="2">
                  <a:txBody>
                    <a:bodyPr lIns="86760" rIns="86760" tIns="43200" bIns="43200" anchor="b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200" strike="noStrike" u="none" i="0">
                          <a:solidFill>
                            <a:schemeClr val="accent1"/>
                          </a:solidFill>
                          <a:effectLst/>
                          <a:uFillTx/>
                          <a:latin typeface="Verdana"/>
                        </a:rPr>
                        <a:t>Human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86760" marR="86760">
                    <a:lnL w="648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4.4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3.5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lIns="65160" rIns="65160" tIns="32400" bIns="324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4.6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5160" marR="651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2796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8400" rIns="68400" tIns="34200" bIns="342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3.8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8400" marR="6840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en-US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1.2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8400" marR="6840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34200" bIns="3420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201"/>
                        </a:spcBef>
                        <a:tabLst>
                          <a:tab algn="l" pos="0"/>
                        </a:tabLst>
                      </a:pPr>
                      <a:r>
                        <a:rPr b="0" lang="nl-NL" sz="1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Verdana"/>
                        </a:rPr>
                        <a:t>7.0</a:t>
                      </a:r>
                      <a:endParaRPr b="0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68400" marR="6840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12240">
                      <a:solidFill>
                        <a:srgbClr val="0094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86760" rIns="86760" tIns="43200" bIns="43200" anchor="t">
                      <a:noAutofit/>
                    </a:bodyPr>
                    <a:p>
                      <a:endParaRPr b="0" lang="en-NL" sz="1300" strike="noStrike" u="none">
                        <a:solidFill>
                          <a:schemeClr val="dk1"/>
                        </a:solidFill>
                        <a:effectLst/>
                        <a:uFillTx/>
                        <a:latin typeface="Verdana"/>
                      </a:endParaRPr>
                    </a:p>
                  </a:txBody>
                  <a:tcPr anchor="t" marL="86760" marR="86760">
                    <a:lnL>
                      <a:noFill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0094d9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66" name="Picture 2" descr="wheretexasbecametexas.org"/>
          <p:cNvPicPr/>
          <p:nvPr/>
        </p:nvPicPr>
        <p:blipFill>
          <a:blip r:embed="rId3"/>
          <a:stretch/>
        </p:blipFill>
        <p:spPr>
          <a:xfrm>
            <a:off x="898920" y="1617840"/>
            <a:ext cx="1079640" cy="57564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76320" rotWithShape="0">
              <a:srgbClr val="000000">
                <a:alpha val="10000"/>
              </a:srgbClr>
            </a:outerShdw>
          </a:effectLst>
        </p:spPr>
      </p:pic>
      <p:pic>
        <p:nvPicPr>
          <p:cNvPr id="467" name="Picture 62" descr="A group of pigs sucking on each other&#10;&#10;AI-generated content may be incorrect."/>
          <p:cNvPicPr/>
          <p:nvPr/>
        </p:nvPicPr>
        <p:blipFill>
          <a:blip r:embed="rId4"/>
          <a:stretch/>
        </p:blipFill>
        <p:spPr>
          <a:xfrm>
            <a:off x="898920" y="2263680"/>
            <a:ext cx="1072080" cy="57564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76320" rotWithShape="0">
              <a:srgbClr val="000000">
                <a:alpha val="10000"/>
              </a:srgbClr>
            </a:outerShdw>
          </a:effectLst>
        </p:spPr>
      </p:pic>
      <p:pic>
        <p:nvPicPr>
          <p:cNvPr id="468" name="Picture 1023" descr="A cow and calf in a field&#10;&#10;AI-generated content may be incorrect."/>
          <p:cNvPicPr/>
          <p:nvPr/>
        </p:nvPicPr>
        <p:blipFill>
          <a:blip r:embed="rId5"/>
          <a:srcRect l="13320" t="5828" r="2686" b="12388"/>
          <a:stretch/>
        </p:blipFill>
        <p:spPr>
          <a:xfrm flipH="1">
            <a:off x="6909480" y="3913920"/>
            <a:ext cx="1080720" cy="57564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76320" rotWithShape="0">
              <a:srgbClr val="000000">
                <a:alpha val="10000"/>
              </a:srgbClr>
            </a:outerShdw>
          </a:effectLst>
        </p:spPr>
      </p:pic>
      <p:pic>
        <p:nvPicPr>
          <p:cNvPr id="469" name="Picture 1026" descr="A buffalo and calf standing in a field&#10;&#10;AI-generated content may be incorrect."/>
          <p:cNvPicPr/>
          <p:nvPr/>
        </p:nvPicPr>
        <p:blipFill>
          <a:blip r:embed="rId6"/>
          <a:stretch/>
        </p:blipFill>
        <p:spPr>
          <a:xfrm>
            <a:off x="6908760" y="3245040"/>
            <a:ext cx="1080720" cy="57564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76320" rotWithShape="0">
              <a:srgbClr val="000000">
                <a:alpha val="10000"/>
              </a:srgbClr>
            </a:outerShdw>
          </a:effectLst>
        </p:spPr>
      </p:pic>
      <p:pic>
        <p:nvPicPr>
          <p:cNvPr id="470" name="Picture 1029" descr="A group of horses standing in a field&#10;&#10;AI-generated content may be incorrect."/>
          <p:cNvPicPr/>
          <p:nvPr/>
        </p:nvPicPr>
        <p:blipFill>
          <a:blip r:embed="rId7"/>
          <a:stretch/>
        </p:blipFill>
        <p:spPr>
          <a:xfrm>
            <a:off x="6908760" y="1930680"/>
            <a:ext cx="1080720" cy="57564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76320" rotWithShape="0">
              <a:srgbClr val="000000">
                <a:alpha val="10000"/>
              </a:srgbClr>
            </a:outerShdw>
          </a:effectLst>
        </p:spPr>
      </p:pic>
      <p:pic>
        <p:nvPicPr>
          <p:cNvPr id="471" name="Picture 1031" descr="A goat and baby goat on a rock&#10;&#10;AI-generated content may be incorrect."/>
          <p:cNvPicPr/>
          <p:nvPr/>
        </p:nvPicPr>
        <p:blipFill>
          <a:blip r:embed="rId8"/>
          <a:stretch/>
        </p:blipFill>
        <p:spPr>
          <a:xfrm>
            <a:off x="898920" y="3533040"/>
            <a:ext cx="1079640" cy="57564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76320" rotWithShape="0">
              <a:srgbClr val="000000">
                <a:alpha val="10000"/>
              </a:srgbClr>
            </a:outerShdw>
          </a:effectLst>
        </p:spPr>
      </p:pic>
      <p:pic>
        <p:nvPicPr>
          <p:cNvPr id="472" name="Picture 1033" descr="A group of reindeer in the snow&#10;&#10;AI-generated content may be incorrect."/>
          <p:cNvPicPr/>
          <p:nvPr/>
        </p:nvPicPr>
        <p:blipFill>
          <a:blip r:embed="rId9"/>
          <a:stretch/>
        </p:blipFill>
        <p:spPr>
          <a:xfrm>
            <a:off x="6908760" y="1273680"/>
            <a:ext cx="1080720" cy="57564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76320" rotWithShape="0">
              <a:srgbClr val="000000">
                <a:alpha val="10000"/>
              </a:srgbClr>
            </a:outerShdw>
          </a:effectLst>
        </p:spPr>
      </p:pic>
      <p:pic>
        <p:nvPicPr>
          <p:cNvPr id="473" name="Picture 1035" descr="A sheep and lambs in a field&#10;&#10;AI-generated content may be incorrect."/>
          <p:cNvPicPr/>
          <p:nvPr/>
        </p:nvPicPr>
        <p:blipFill>
          <a:blip r:embed="rId10"/>
          <a:stretch/>
        </p:blipFill>
        <p:spPr>
          <a:xfrm>
            <a:off x="898920" y="2898360"/>
            <a:ext cx="1065960" cy="57564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76320" rotWithShape="0">
              <a:srgbClr val="000000">
                <a:alpha val="10000"/>
              </a:srgbClr>
            </a:outerShdw>
          </a:effectLst>
        </p:spPr>
      </p:pic>
      <p:pic>
        <p:nvPicPr>
          <p:cNvPr id="474" name="Picture 1036" descr="A person breastfeeding her baby&#10;&#10;AI-generated content may be incorrect."/>
          <p:cNvPicPr/>
          <p:nvPr/>
        </p:nvPicPr>
        <p:blipFill>
          <a:blip r:embed="rId11"/>
          <a:stretch/>
        </p:blipFill>
        <p:spPr>
          <a:xfrm>
            <a:off x="898920" y="4221360"/>
            <a:ext cx="1079640" cy="57564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76320" rotWithShape="0">
              <a:srgbClr val="000000">
                <a:alpha val="10000"/>
              </a:srgbClr>
            </a:outerShdw>
          </a:effectLst>
        </p:spPr>
      </p:pic>
      <p:pic>
        <p:nvPicPr>
          <p:cNvPr id="475" name="Picture 1038" descr="A bat flying in the dark&#10;&#10;AI-generated content may be incorrect."/>
          <p:cNvPicPr/>
          <p:nvPr/>
        </p:nvPicPr>
        <p:blipFill>
          <a:blip r:embed="rId12"/>
          <a:stretch/>
        </p:blipFill>
        <p:spPr>
          <a:xfrm>
            <a:off x="6908760" y="2587680"/>
            <a:ext cx="1080720" cy="575640"/>
          </a:xfrm>
          <a:prstGeom prst="rect">
            <a:avLst/>
          </a:prstGeom>
          <a:noFill/>
          <a:ln w="0">
            <a:solidFill>
              <a:schemeClr val="lt1"/>
            </a:solidFill>
          </a:ln>
          <a:effectLst>
            <a:outerShdw dist="37674" dir="2700000" blurRad="76320" rotWithShape="0">
              <a:srgbClr val="000000">
                <a:alpha val="10000"/>
              </a:srgbClr>
            </a:outerShdw>
          </a:effectLst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Rectangle 5"/>
          <p:cNvSpPr/>
          <p:nvPr/>
        </p:nvSpPr>
        <p:spPr>
          <a:xfrm>
            <a:off x="0" y="2673720"/>
            <a:ext cx="9143640" cy="2469240"/>
          </a:xfrm>
          <a:prstGeom prst="rect">
            <a:avLst/>
          </a:prstGeom>
          <a:gradFill rotWithShape="0">
            <a:gsLst>
              <a:gs pos="0">
                <a:srgbClr val="0094d9">
                  <a:alpha val="0"/>
                </a:srgbClr>
              </a:gs>
              <a:gs pos="78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477" name="Milkwave"/>
          <p:cNvSpPr/>
          <p:nvPr/>
        </p:nvSpPr>
        <p:spPr>
          <a:xfrm flipH="1" flipV="1">
            <a:off x="866880" y="3146760"/>
            <a:ext cx="8276400" cy="1994760"/>
          </a:xfrm>
          <a:custGeom>
            <a:avLst/>
            <a:gdLst>
              <a:gd name="textAreaLeft" fmla="*/ 360 w 8276400"/>
              <a:gd name="textAreaRight" fmla="*/ 8277120 w 8276400"/>
              <a:gd name="textAreaTop" fmla="*/ -360 h 1994760"/>
              <a:gd name="textAreaBottom" fmla="*/ 1994760 h 199476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8" name="Afbeelding 7" descr=""/>
          <p:cNvPicPr/>
          <p:nvPr/>
        </p:nvPicPr>
        <p:blipFill>
          <a:blip r:embed="rId2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Milk is (almost) a complete nutrition, also when it comes to micronutrients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graphicFrame>
        <p:nvGraphicFramePr>
          <p:cNvPr id="480" name="Table 3"/>
          <p:cNvGraphicFramePr/>
          <p:nvPr/>
        </p:nvGraphicFramePr>
        <p:xfrm>
          <a:off x="431640" y="1188720"/>
          <a:ext cx="3668760" cy="3270600"/>
        </p:xfrm>
        <a:graphic>
          <a:graphicData uri="http://schemas.openxmlformats.org/drawingml/2006/table">
            <a:tbl>
              <a:tblPr>
                <a:effectLst>
                  <a:outerShdw dist="37674" dir="2700000" blurRad="127080" rotWithShape="0">
                    <a:srgbClr val="000000">
                      <a:alpha val="20000"/>
                    </a:srgbClr>
                  </a:outerShdw>
                </a:effectLst>
              </a:tblPr>
              <a:tblGrid>
                <a:gridCol w="1442520"/>
                <a:gridCol w="1368000"/>
                <a:gridCol w="858600"/>
              </a:tblGrid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15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Verdana"/>
                        </a:rPr>
                        <a:t>Minerals </a:t>
                      </a:r>
                      <a:endParaRPr b="0" lang="en-US" sz="15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2520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Verdana"/>
                        </a:rPr>
                        <a:t>mg/100 gram</a:t>
                      </a:r>
                      <a:endParaRPr b="0" lang="en-US" sz="9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2520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Verdana"/>
                        </a:rPr>
                        <a:t>Relevant* </a:t>
                      </a:r>
                      <a:endParaRPr b="0" lang="en-US" sz="9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2520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Potassium (K)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150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Chloride (Cl)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95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Calcium (Ca)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120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Phosphorus (P)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95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Magnesium (Mg)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11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Iron (Fe)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0.06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Zinc (Zn)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0.37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Copper (Cu)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0.005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Manganese (Mn)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0.003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Iodine (I)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0.015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Selenium (Se)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0.0022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Cobalt (Co)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0.00005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Molybdenum (Mo)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25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0.004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25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1000" strike="noStrike" u="none">
                        <a:solidFill>
                          <a:srgbClr val="2c353a"/>
                        </a:solidFill>
                        <a:effectLst/>
                        <a:uFillTx/>
                        <a:latin typeface="Verdana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252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481" name="TextBox 6"/>
          <p:cNvSpPr/>
          <p:nvPr/>
        </p:nvSpPr>
        <p:spPr>
          <a:xfrm>
            <a:off x="431640" y="4579200"/>
            <a:ext cx="3323880" cy="2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r>
              <a:rPr b="0" lang="en-US" sz="900" strike="noStrike" u="none" i="0">
                <a:solidFill>
                  <a:srgbClr val="2c353a"/>
                </a:solidFill>
                <a:effectLst/>
                <a:uFillTx/>
                <a:latin typeface="Verdana"/>
              </a:rPr>
              <a:t>*Relevant≠claimable (red = &lt;1%RDA/100gr)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2" name="TextBox 2"/>
          <p:cNvSpPr/>
          <p:nvPr/>
        </p:nvSpPr>
        <p:spPr>
          <a:xfrm>
            <a:off x="431640" y="4851360"/>
            <a:ext cx="428976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</a:rPr>
              <a:t>Walstra, Wouters and Geurts (2005) </a:t>
            </a:r>
            <a:r>
              <a:rPr b="0" lang="en-US" sz="800" strike="noStrike" u="sng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  <a:hlinkClick r:id="rId3"/>
              </a:rPr>
              <a:t>https://doi.org/10.1201/9781420028010</a:t>
            </a:r>
            <a:r>
              <a:rPr b="0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  <a:ea typeface="Verdana"/>
              </a:rPr>
              <a:t> 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483" name="Table 10"/>
          <p:cNvGraphicFramePr/>
          <p:nvPr/>
        </p:nvGraphicFramePr>
        <p:xfrm>
          <a:off x="4772160" y="1188720"/>
          <a:ext cx="3668760" cy="3270600"/>
        </p:xfrm>
        <a:graphic>
          <a:graphicData uri="http://schemas.openxmlformats.org/drawingml/2006/table">
            <a:tbl>
              <a:tblPr>
                <a:effectLst>
                  <a:outerShdw dist="37674" dir="2700000" blurRad="127080" rotWithShape="0">
                    <a:srgbClr val="39b54a">
                      <a:alpha val="20000"/>
                    </a:srgbClr>
                  </a:outerShdw>
                </a:effectLst>
              </a:tblPr>
              <a:tblGrid>
                <a:gridCol w="1442520"/>
                <a:gridCol w="1368000"/>
                <a:gridCol w="858600"/>
              </a:tblGrid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15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Verdana"/>
                        </a:rPr>
                        <a:t>Vitamines</a:t>
                      </a:r>
                      <a:endParaRPr b="0" lang="en-US" sz="15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2520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15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Verdana"/>
                        </a:rPr>
                        <a:t> </a:t>
                      </a:r>
                      <a:r>
                        <a:rPr b="0" lang="en-US" sz="9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Verdana"/>
                        </a:rPr>
                        <a:t>mg/100gr</a:t>
                      </a:r>
                      <a:endParaRPr b="0" lang="en-US" sz="9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2520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 i="0">
                          <a:solidFill>
                            <a:schemeClr val="lt1"/>
                          </a:solidFill>
                          <a:effectLst/>
                          <a:uFillTx/>
                          <a:latin typeface="Arial"/>
                        </a:rPr>
                        <a:t>Relevant</a:t>
                      </a:r>
                      <a:endParaRPr b="0" lang="en-US" sz="9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2520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B1 (thiamin) 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0.0365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f79646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B2 (riboflavin)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0.185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B3 (niacin)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0.11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5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B5 (panthotenic acid)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0.362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B6 (pyridoxine)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0.041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1" lang="en-US" sz="900" strike="noStrike" u="none">
                        <a:solidFill>
                          <a:srgbClr val="f79646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B9/B11 (folic acid)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0.007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B12 (cobalamin)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0.00044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B7/8 (Biotin)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0.0027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C (ascorbic acid)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1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f79646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A (mg)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0.04445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D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0.00005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E (tocopherol)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0.11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23364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K (phylloquinone)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25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685800"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2c353a"/>
                          </a:solidFill>
                          <a:effectLst/>
                          <a:uFillTx/>
                          <a:latin typeface="Verdana"/>
                        </a:rPr>
                        <a:t>0.00229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25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252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Rectangle 39"/>
          <p:cNvSpPr/>
          <p:nvPr/>
        </p:nvSpPr>
        <p:spPr>
          <a:xfrm rot="10800000">
            <a:off x="9000" y="0"/>
            <a:ext cx="9143640" cy="5142960"/>
          </a:xfrm>
          <a:prstGeom prst="rect">
            <a:avLst/>
          </a:prstGeom>
          <a:gradFill rotWithShape="0">
            <a:gsLst>
              <a:gs pos="0">
                <a:srgbClr val="0094d9">
                  <a:alpha val="0"/>
                </a:srgbClr>
              </a:gs>
              <a:gs pos="28000">
                <a:srgbClr val="0094d9">
                  <a:alpha val="10000"/>
                </a:srgbClr>
              </a:gs>
              <a:gs pos="59000">
                <a:srgbClr val="0094d9">
                  <a:alpha val="10000"/>
                </a:srgbClr>
              </a:gs>
            </a:gsLst>
            <a:lin ang="156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485" name="Milkwave"/>
          <p:cNvSpPr/>
          <p:nvPr/>
        </p:nvSpPr>
        <p:spPr>
          <a:xfrm>
            <a:off x="0" y="14400"/>
            <a:ext cx="9143640" cy="404748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4047480"/>
              <a:gd name="textAreaBottom" fmla="*/ 4047840 h 404748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" name="Round Same-side Corner of Rectangle 18"/>
          <p:cNvSpPr/>
          <p:nvPr/>
        </p:nvSpPr>
        <p:spPr>
          <a:xfrm rot="16200000">
            <a:off x="6382440" y="1512000"/>
            <a:ext cx="2892600" cy="261216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AE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Protein is a very important macronutrients as it provides building blocks for our bodies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488" name="TextBox 3"/>
          <p:cNvSpPr/>
          <p:nvPr/>
        </p:nvSpPr>
        <p:spPr>
          <a:xfrm>
            <a:off x="6712560" y="1870560"/>
            <a:ext cx="1998720" cy="193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  <a:spcBef>
                <a:spcPts val="901"/>
              </a:spcBef>
            </a:pPr>
            <a:r>
              <a:rPr b="1" lang="en-AE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9 amino acids </a:t>
            </a:r>
            <a:r>
              <a:rPr b="0" lang="en-AE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cannot be synthesized by the human body</a:t>
            </a:r>
            <a:br>
              <a:rPr sz="1400"/>
            </a:br>
            <a:r>
              <a:rPr b="0" lang="en-AE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901"/>
              </a:spcBef>
            </a:pPr>
            <a:r>
              <a:rPr b="1" lang="en-AE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Essential amino acids</a:t>
            </a:r>
            <a:r>
              <a:rPr b="0" lang="en-AE" sz="14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 can only be supplied via food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9" name="Picture 5" descr="A group of colorful circles with black text&#10;&#10;AI-generated content may be incorrect."/>
          <p:cNvPicPr/>
          <p:nvPr/>
        </p:nvPicPr>
        <p:blipFill>
          <a:blip r:embed="rId2"/>
          <a:stretch/>
        </p:blipFill>
        <p:spPr>
          <a:xfrm>
            <a:off x="3134160" y="3779640"/>
            <a:ext cx="3091320" cy="752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0" name="Picture 7" descr="A person's body with blue and grey colors&#10;&#10;AI-generated content may be incorrect."/>
          <p:cNvPicPr/>
          <p:nvPr/>
        </p:nvPicPr>
        <p:blipFill>
          <a:blip r:embed="rId3"/>
          <a:stretch/>
        </p:blipFill>
        <p:spPr>
          <a:xfrm>
            <a:off x="1532160" y="1246680"/>
            <a:ext cx="1412280" cy="3232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1" name="Picture 11" descr="A colorful beads on a black background&#10;&#10;AI-generated content may be incorrect."/>
          <p:cNvPicPr/>
          <p:nvPr/>
        </p:nvPicPr>
        <p:blipFill>
          <a:blip r:embed="rId4"/>
          <a:stretch/>
        </p:blipFill>
        <p:spPr>
          <a:xfrm>
            <a:off x="3440520" y="1895400"/>
            <a:ext cx="2396160" cy="1430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2" name="TextBox 15"/>
          <p:cNvSpPr/>
          <p:nvPr/>
        </p:nvSpPr>
        <p:spPr>
          <a:xfrm>
            <a:off x="650880" y="4103640"/>
            <a:ext cx="879480" cy="18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77500" lnSpcReduction="19999"/>
          </a:bodyPr>
          <a:p>
            <a:pPr algn="r" defTabSz="457200">
              <a:lnSpc>
                <a:spcPct val="112000"/>
              </a:lnSpc>
            </a:pPr>
            <a:r>
              <a:rPr b="1" lang="en-NL" sz="12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Water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3" name="TextBox 16"/>
          <p:cNvSpPr/>
          <p:nvPr/>
        </p:nvSpPr>
        <p:spPr>
          <a:xfrm>
            <a:off x="3368880" y="1352520"/>
            <a:ext cx="2729520" cy="80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12000"/>
              </a:lnSpc>
            </a:pPr>
            <a:r>
              <a:rPr b="1" lang="en-AE" sz="12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Proteins </a:t>
            </a:r>
            <a:r>
              <a:rPr b="1" lang="en-US" sz="12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consist of chains of several hundreds or more amino acids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457200">
              <a:lnSpc>
                <a:spcPct val="112000"/>
              </a:lnSpc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" name="TextBox 17"/>
          <p:cNvSpPr/>
          <p:nvPr/>
        </p:nvSpPr>
        <p:spPr>
          <a:xfrm>
            <a:off x="3368880" y="3403440"/>
            <a:ext cx="2815920" cy="55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12000"/>
              </a:lnSpc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Verdana"/>
              </a:rPr>
              <a:t>There are 20 different amino acids in human body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457200">
              <a:lnSpc>
                <a:spcPct val="112000"/>
              </a:lnSpc>
            </a:pP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5" name="TextBox 19"/>
          <p:cNvSpPr/>
          <p:nvPr/>
        </p:nvSpPr>
        <p:spPr>
          <a:xfrm>
            <a:off x="650880" y="3877920"/>
            <a:ext cx="893520" cy="24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85000" lnSpcReduction="19999"/>
          </a:bodyPr>
          <a:p>
            <a:pPr algn="r" defTabSz="457200">
              <a:lnSpc>
                <a:spcPct val="112000"/>
              </a:lnSpc>
            </a:pPr>
            <a:r>
              <a:rPr b="1" lang="en-NL" sz="16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60</a:t>
            </a:r>
            <a:r>
              <a:rPr b="1" lang="en-NL" sz="12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%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" name="TextBox 20"/>
          <p:cNvSpPr/>
          <p:nvPr/>
        </p:nvSpPr>
        <p:spPr>
          <a:xfrm>
            <a:off x="650880" y="2638080"/>
            <a:ext cx="879480" cy="21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85000" lnSpcReduction="19999"/>
          </a:bodyPr>
          <a:p>
            <a:pPr algn="r" defTabSz="457200">
              <a:lnSpc>
                <a:spcPct val="112000"/>
              </a:lnSpc>
            </a:pPr>
            <a:r>
              <a:rPr b="1" lang="en-NL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Protein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" name="TextBox 21"/>
          <p:cNvSpPr/>
          <p:nvPr/>
        </p:nvSpPr>
        <p:spPr>
          <a:xfrm>
            <a:off x="650880" y="2376360"/>
            <a:ext cx="89352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19999"/>
          </a:bodyPr>
          <a:p>
            <a:pPr algn="r" defTabSz="457200">
              <a:lnSpc>
                <a:spcPct val="112000"/>
              </a:lnSpc>
            </a:pPr>
            <a:r>
              <a:rPr b="1" lang="en-NL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20</a:t>
            </a:r>
            <a:r>
              <a:rPr b="1" lang="en-NL" sz="14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%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8" name="TextBox 22"/>
          <p:cNvSpPr/>
          <p:nvPr/>
        </p:nvSpPr>
        <p:spPr>
          <a:xfrm>
            <a:off x="650880" y="2121120"/>
            <a:ext cx="879480" cy="18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77500" lnSpcReduction="19999"/>
          </a:bodyPr>
          <a:p>
            <a:pPr algn="r" defTabSz="457200">
              <a:lnSpc>
                <a:spcPct val="112000"/>
              </a:lnSpc>
            </a:pPr>
            <a:r>
              <a:rPr b="1" lang="en-NL" sz="1200" strike="noStrike" u="none">
                <a:solidFill>
                  <a:schemeClr val="lt1">
                    <a:lumMod val="65000"/>
                  </a:schemeClr>
                </a:solidFill>
                <a:effectLst/>
                <a:uFillTx/>
                <a:latin typeface="Verdana"/>
              </a:rPr>
              <a:t>Fat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9" name="TextBox 23"/>
          <p:cNvSpPr/>
          <p:nvPr/>
        </p:nvSpPr>
        <p:spPr>
          <a:xfrm>
            <a:off x="650880" y="1907280"/>
            <a:ext cx="893520" cy="24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85000" lnSpcReduction="19999"/>
          </a:bodyPr>
          <a:p>
            <a:pPr algn="r" defTabSz="457200">
              <a:lnSpc>
                <a:spcPct val="112000"/>
              </a:lnSpc>
            </a:pPr>
            <a:r>
              <a:rPr b="1" lang="en-NL" sz="1600" strike="noStrike" u="none">
                <a:solidFill>
                  <a:schemeClr val="lt1">
                    <a:lumMod val="65000"/>
                  </a:schemeClr>
                </a:solidFill>
                <a:effectLst/>
                <a:uFillTx/>
                <a:latin typeface="Verdana"/>
              </a:rPr>
              <a:t>15</a:t>
            </a:r>
            <a:r>
              <a:rPr b="1" lang="en-NL" sz="1200" strike="noStrike" u="none">
                <a:solidFill>
                  <a:schemeClr val="lt1">
                    <a:lumMod val="65000"/>
                  </a:schemeClr>
                </a:solidFill>
                <a:effectLst/>
                <a:uFillTx/>
                <a:latin typeface="Verdana"/>
              </a:rPr>
              <a:t>%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" name="TextBox 24"/>
          <p:cNvSpPr/>
          <p:nvPr/>
        </p:nvSpPr>
        <p:spPr>
          <a:xfrm>
            <a:off x="435240" y="1429920"/>
            <a:ext cx="1108080" cy="3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algn="r" defTabSz="457200">
              <a:lnSpc>
                <a:spcPct val="112000"/>
              </a:lnSpc>
            </a:pPr>
            <a:r>
              <a:rPr b="1" lang="en-GB" sz="10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Verdana"/>
              </a:rPr>
              <a:t>Carbohydrates &amp; other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" name="TextBox 25"/>
          <p:cNvSpPr/>
          <p:nvPr/>
        </p:nvSpPr>
        <p:spPr>
          <a:xfrm>
            <a:off x="650880" y="1204560"/>
            <a:ext cx="893520" cy="24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85000" lnSpcReduction="19999"/>
          </a:bodyPr>
          <a:p>
            <a:pPr algn="r" defTabSz="457200">
              <a:lnSpc>
                <a:spcPct val="112000"/>
              </a:lnSpc>
            </a:pPr>
            <a:r>
              <a:rPr b="1" lang="en-NL" sz="16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Verdana"/>
              </a:rPr>
              <a:t>5</a:t>
            </a:r>
            <a:r>
              <a:rPr b="1" lang="en-NL" sz="12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Verdana"/>
              </a:rPr>
              <a:t>%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02" name="Straight Connector 27"/>
          <p:cNvCxnSpPr/>
          <p:nvPr/>
        </p:nvCxnSpPr>
        <p:spPr>
          <a:xfrm>
            <a:off x="479160" y="1842840"/>
            <a:ext cx="1518120" cy="360"/>
          </a:xfrm>
          <a:prstGeom prst="straightConnector1">
            <a:avLst/>
          </a:prstGeom>
          <a:ln w="6480">
            <a:solidFill>
              <a:schemeClr val="lt1">
                <a:lumMod val="85000"/>
              </a:schemeClr>
            </a:solidFill>
            <a:prstDash val="sysDash"/>
            <a:miter/>
          </a:ln>
        </p:spPr>
      </p:cxnSp>
      <p:cxnSp>
        <p:nvCxnSpPr>
          <p:cNvPr id="503" name="Straight Connector 30"/>
          <p:cNvCxnSpPr/>
          <p:nvPr/>
        </p:nvCxnSpPr>
        <p:spPr>
          <a:xfrm>
            <a:off x="479160" y="2309400"/>
            <a:ext cx="1375200" cy="360"/>
          </a:xfrm>
          <a:prstGeom prst="straightConnector1">
            <a:avLst/>
          </a:prstGeom>
          <a:ln w="6480">
            <a:solidFill>
              <a:schemeClr val="accent1"/>
            </a:solidFill>
            <a:prstDash val="sysDash"/>
            <a:miter/>
          </a:ln>
        </p:spPr>
      </p:cxnSp>
      <p:cxnSp>
        <p:nvCxnSpPr>
          <p:cNvPr id="504" name="Straight Connector 32"/>
          <p:cNvCxnSpPr/>
          <p:nvPr/>
        </p:nvCxnSpPr>
        <p:spPr>
          <a:xfrm>
            <a:off x="479160" y="2855520"/>
            <a:ext cx="1194120" cy="360"/>
          </a:xfrm>
          <a:prstGeom prst="straightConnector1">
            <a:avLst/>
          </a:prstGeom>
          <a:ln w="6480">
            <a:solidFill>
              <a:schemeClr val="accent1"/>
            </a:solidFill>
            <a:prstDash val="sysDash"/>
            <a:miter/>
          </a:ln>
        </p:spPr>
      </p:cxnSp>
      <p:cxnSp>
        <p:nvCxnSpPr>
          <p:cNvPr id="505" name="Straight Connector 34"/>
          <p:cNvCxnSpPr/>
          <p:nvPr/>
        </p:nvCxnSpPr>
        <p:spPr>
          <a:xfrm>
            <a:off x="479160" y="4331880"/>
            <a:ext cx="1549800" cy="360"/>
          </a:xfrm>
          <a:prstGeom prst="straightConnector1">
            <a:avLst/>
          </a:prstGeom>
          <a:ln w="6480">
            <a:solidFill>
              <a:schemeClr val="lt1">
                <a:lumMod val="50000"/>
              </a:schemeClr>
            </a:solidFill>
            <a:prstDash val="sysDash"/>
            <a:miter/>
          </a:ln>
        </p:spPr>
      </p:cxnSp>
      <p:sp>
        <p:nvSpPr>
          <p:cNvPr id="506" name="Oval 2"/>
          <p:cNvSpPr/>
          <p:nvPr/>
        </p:nvSpPr>
        <p:spPr>
          <a:xfrm>
            <a:off x="8587080" y="3327840"/>
            <a:ext cx="312120" cy="347400"/>
          </a:xfrm>
          <a:prstGeom prst="ellipse">
            <a:avLst/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507" name="Oval 4"/>
          <p:cNvSpPr/>
          <p:nvPr/>
        </p:nvSpPr>
        <p:spPr>
          <a:xfrm>
            <a:off x="5711400" y="4155480"/>
            <a:ext cx="312120" cy="347400"/>
          </a:xfrm>
          <a:prstGeom prst="ellipse">
            <a:avLst/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508" name="Oval 6"/>
          <p:cNvSpPr/>
          <p:nvPr/>
        </p:nvSpPr>
        <p:spPr>
          <a:xfrm>
            <a:off x="5172120" y="4155480"/>
            <a:ext cx="312120" cy="347400"/>
          </a:xfrm>
          <a:prstGeom prst="ellipse">
            <a:avLst/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509" name="Oval 8"/>
          <p:cNvSpPr/>
          <p:nvPr/>
        </p:nvSpPr>
        <p:spPr>
          <a:xfrm>
            <a:off x="4899960" y="4154760"/>
            <a:ext cx="312120" cy="347400"/>
          </a:xfrm>
          <a:prstGeom prst="ellipse">
            <a:avLst/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510" name="Oval 9"/>
          <p:cNvSpPr/>
          <p:nvPr/>
        </p:nvSpPr>
        <p:spPr>
          <a:xfrm>
            <a:off x="4108320" y="4154760"/>
            <a:ext cx="312120" cy="347400"/>
          </a:xfrm>
          <a:prstGeom prst="ellipse">
            <a:avLst/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511" name="Oval 10"/>
          <p:cNvSpPr/>
          <p:nvPr/>
        </p:nvSpPr>
        <p:spPr>
          <a:xfrm>
            <a:off x="3840120" y="4159080"/>
            <a:ext cx="312120" cy="347400"/>
          </a:xfrm>
          <a:prstGeom prst="ellipse">
            <a:avLst/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512" name="Oval 12"/>
          <p:cNvSpPr/>
          <p:nvPr/>
        </p:nvSpPr>
        <p:spPr>
          <a:xfrm>
            <a:off x="3574080" y="4161960"/>
            <a:ext cx="312120" cy="347400"/>
          </a:xfrm>
          <a:prstGeom prst="ellipse">
            <a:avLst/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513" name="Oval 13"/>
          <p:cNvSpPr/>
          <p:nvPr/>
        </p:nvSpPr>
        <p:spPr>
          <a:xfrm>
            <a:off x="3315600" y="4161960"/>
            <a:ext cx="312120" cy="347400"/>
          </a:xfrm>
          <a:prstGeom prst="ellipse">
            <a:avLst/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514" name="Oval 14"/>
          <p:cNvSpPr/>
          <p:nvPr/>
        </p:nvSpPr>
        <p:spPr>
          <a:xfrm>
            <a:off x="5717520" y="3870000"/>
            <a:ext cx="312120" cy="347400"/>
          </a:xfrm>
          <a:prstGeom prst="ellipse">
            <a:avLst/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515" name="Oval 26"/>
          <p:cNvSpPr/>
          <p:nvPr/>
        </p:nvSpPr>
        <p:spPr>
          <a:xfrm>
            <a:off x="5441760" y="3888360"/>
            <a:ext cx="312120" cy="347400"/>
          </a:xfrm>
          <a:prstGeom prst="ellipse">
            <a:avLst/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nl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Rectangle 441"/>
          <p:cNvSpPr/>
          <p:nvPr/>
        </p:nvSpPr>
        <p:spPr>
          <a:xfrm>
            <a:off x="0" y="2673720"/>
            <a:ext cx="9143640" cy="2469240"/>
          </a:xfrm>
          <a:prstGeom prst="rect">
            <a:avLst/>
          </a:prstGeom>
          <a:gradFill rotWithShape="0">
            <a:gsLst>
              <a:gs pos="0">
                <a:srgbClr val="0094d9">
                  <a:alpha val="0"/>
                </a:srgbClr>
              </a:gs>
              <a:gs pos="78000">
                <a:srgbClr val="0094d9">
                  <a:alpha val="10000"/>
                </a:srgbClr>
              </a:gs>
              <a:gs pos="100000">
                <a:srgbClr val="0094d9">
                  <a:alpha val="10000"/>
                </a:srgbClr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517" name="Milkwave"/>
          <p:cNvSpPr/>
          <p:nvPr/>
        </p:nvSpPr>
        <p:spPr>
          <a:xfrm flipH="1" flipV="1">
            <a:off x="866880" y="3146760"/>
            <a:ext cx="8276400" cy="1994760"/>
          </a:xfrm>
          <a:custGeom>
            <a:avLst/>
            <a:gdLst>
              <a:gd name="textAreaLeft" fmla="*/ 360 w 8276400"/>
              <a:gd name="textAreaRight" fmla="*/ 8277120 w 8276400"/>
              <a:gd name="textAreaTop" fmla="*/ -360 h 1994760"/>
              <a:gd name="textAreaBottom" fmla="*/ 1994760 h 1994760"/>
              <a:gd name="GluePoint1X" fmla="*/ 0 w 3991782"/>
              <a:gd name="GluePoint1Y" fmla="*/ 0 h 2824976"/>
              <a:gd name="GluePoint2X" fmla="*/ 3991782 w 3991782"/>
              <a:gd name="GluePoint2Y" fmla="*/ 0 h 2824976"/>
              <a:gd name="GluePoint3X" fmla="*/ 3991782 w 3991782"/>
              <a:gd name="GluePoint3Y" fmla="*/ 2824976 h 2824976"/>
              <a:gd name="GluePoint4X" fmla="*/ 0 w 3991782"/>
              <a:gd name="GluePoint4Y" fmla="*/ 2824976 h 282497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3991782" h="2824976">
                <a:moveTo>
                  <a:pt x="0" y="0"/>
                </a:moveTo>
                <a:lnTo>
                  <a:pt x="3991782" y="0"/>
                </a:lnTo>
                <a:lnTo>
                  <a:pt x="3991782" y="2824976"/>
                </a:lnTo>
                <a:lnTo>
                  <a:pt x="0" y="282497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00" strike="noStrike" u="none">
                <a:solidFill>
                  <a:schemeClr val="lt1"/>
                </a:solidFill>
                <a:effectLst/>
                <a:uFillTx/>
                <a:latin typeface="Verdana"/>
              </a:rPr>
              <a:t>.</a:t>
            </a:r>
            <a:endParaRPr b="0" lang="en-US" sz="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8" name="Round Same-side Corner of Rectangle 440"/>
          <p:cNvSpPr/>
          <p:nvPr/>
        </p:nvSpPr>
        <p:spPr>
          <a:xfrm rot="16200000">
            <a:off x="5961240" y="1090800"/>
            <a:ext cx="2892600" cy="3454560"/>
          </a:xfrm>
          <a:prstGeom prst="round2SameRect">
            <a:avLst>
              <a:gd name="adj1" fmla="val 12152"/>
              <a:gd name="adj2" fmla="val 0"/>
            </a:avLst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435240" y="411120"/>
            <a:ext cx="8276760" cy="777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Verdana"/>
              </a:rPr>
              <a:t>Amino acids, the building blocks of all proteins, are fundamental for optimal physiological function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sldNum" idx="76"/>
          </p:nvPr>
        </p:nvSpPr>
        <p:spPr>
          <a:xfrm>
            <a:off x="500400" y="4910400"/>
            <a:ext cx="110160" cy="766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 fontScale="47500" lnSpcReduction="19999"/>
          </a:bodyPr>
          <a:lstStyle>
            <a:lvl1pPr indent="0" defTabSz="457200">
              <a:lnSpc>
                <a:spcPct val="100000"/>
              </a:lnSpc>
              <a:buNone/>
              <a:defRPr b="0" lang="en-US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7298E9AB-A253-46ED-990E-124A6348F3E7}" type="slidenum">
              <a:rPr b="0" lang="en-US" sz="5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Verdana"/>
              </a:rPr>
              <a:t>&lt;编号&gt;</a:t>
            </a:fld>
            <a:endParaRPr b="0" lang="en-US" sz="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1" name="Text Placeholder 5"/>
          <p:cNvSpPr/>
          <p:nvPr/>
        </p:nvSpPr>
        <p:spPr>
          <a:xfrm>
            <a:off x="720720" y="4839840"/>
            <a:ext cx="8569800" cy="18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55000" lnSpcReduction="19999"/>
          </a:bodyPr>
          <a:p>
            <a:pPr defTabSz="685800">
              <a:lnSpc>
                <a:spcPct val="113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1. Wu G. </a:t>
            </a:r>
            <a:r>
              <a:rPr b="0" i="1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Amino Acids </a:t>
            </a:r>
            <a:r>
              <a:rPr b="0" lang="en-US" sz="8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Verdana"/>
              </a:rPr>
              <a:t>2009;37:1–17; 2. Lopez MJ and Mohiuddin SS. Biochemistry, Essential Amino Acids. </a:t>
            </a:r>
            <a:br>
              <a:rPr sz="800"/>
            </a:b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22" name="Group 7"/>
          <p:cNvGrpSpPr/>
          <p:nvPr/>
        </p:nvGrpSpPr>
        <p:grpSpPr>
          <a:xfrm>
            <a:off x="296280" y="5808600"/>
            <a:ext cx="8086320" cy="3352320"/>
            <a:chOff x="296280" y="5808600"/>
            <a:chExt cx="8086320" cy="3352320"/>
          </a:xfrm>
        </p:grpSpPr>
        <p:grpSp>
          <p:nvGrpSpPr>
            <p:cNvPr id="523" name="Group 8"/>
            <p:cNvGrpSpPr/>
            <p:nvPr/>
          </p:nvGrpSpPr>
          <p:grpSpPr>
            <a:xfrm>
              <a:off x="296280" y="5808600"/>
              <a:ext cx="4906080" cy="2773440"/>
              <a:chOff x="296280" y="5808600"/>
              <a:chExt cx="4906080" cy="2773440"/>
            </a:xfrm>
          </p:grpSpPr>
          <p:sp>
            <p:nvSpPr>
              <p:cNvPr id="524" name="Arc 33"/>
              <p:cNvSpPr/>
              <p:nvPr/>
            </p:nvSpPr>
            <p:spPr>
              <a:xfrm>
                <a:off x="1581120" y="5808600"/>
                <a:ext cx="698040" cy="2773440"/>
              </a:xfrm>
              <a:prstGeom prst="arc">
                <a:avLst>
                  <a:gd name="adj1" fmla="val 16351530"/>
                  <a:gd name="adj2" fmla="val 5022191"/>
                </a:avLst>
              </a:prstGeom>
              <a:noFill/>
              <a:ln w="31680">
                <a:solidFill>
                  <a:schemeClr val="lt1">
                    <a:lumMod val="65000"/>
                  </a:schemeClr>
                </a:solidFill>
                <a:prstDash val="dash"/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510" strike="noStrike" u="none">
                  <a:solidFill>
                    <a:schemeClr val="dk1"/>
                  </a:solidFill>
                  <a:effectLst/>
                  <a:uFillTx/>
                  <a:latin typeface="Verdana"/>
                </a:endParaRPr>
              </a:p>
            </p:txBody>
          </p:sp>
          <p:grpSp>
            <p:nvGrpSpPr>
              <p:cNvPr id="525" name="Group 34"/>
              <p:cNvGrpSpPr/>
              <p:nvPr/>
            </p:nvGrpSpPr>
            <p:grpSpPr>
              <a:xfrm>
                <a:off x="296280" y="5919120"/>
                <a:ext cx="4906080" cy="1979640"/>
                <a:chOff x="296280" y="5919120"/>
                <a:chExt cx="4906080" cy="1979640"/>
              </a:xfrm>
            </p:grpSpPr>
            <p:sp>
              <p:nvSpPr>
                <p:cNvPr id="526" name="TextBox 36"/>
                <p:cNvSpPr/>
                <p:nvPr/>
              </p:nvSpPr>
              <p:spPr>
                <a:xfrm>
                  <a:off x="3663360" y="5919120"/>
                  <a:ext cx="1539000" cy="60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spAutoFit/>
                </a:bodyPr>
                <a:p>
                  <a:pPr algn="ctr" defTabSz="457200">
                    <a:lnSpc>
                      <a:spcPct val="100000"/>
                    </a:lnSpc>
                  </a:pPr>
                  <a:r>
                    <a:rPr b="1" lang="en-GB" sz="1679" strike="noStrike" u="none">
                      <a:solidFill>
                        <a:srgbClr val="174092"/>
                      </a:solidFill>
                      <a:effectLst/>
                      <a:uFillTx/>
                      <a:latin typeface="Amino Bold"/>
                    </a:rPr>
                    <a:t>Amino acids</a:t>
                  </a:r>
                  <a:endParaRPr b="0" lang="en-US" sz="1679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grpSp>
              <p:nvGrpSpPr>
                <p:cNvPr id="527" name="Group 38"/>
                <p:cNvGrpSpPr/>
                <p:nvPr/>
              </p:nvGrpSpPr>
              <p:grpSpPr>
                <a:xfrm>
                  <a:off x="4012920" y="6724800"/>
                  <a:ext cx="839520" cy="765000"/>
                  <a:chOff x="4012920" y="6724800"/>
                  <a:chExt cx="839520" cy="765000"/>
                </a:xfrm>
              </p:grpSpPr>
              <p:sp>
                <p:nvSpPr>
                  <p:cNvPr id="528" name="Oval 383"/>
                  <p:cNvSpPr/>
                  <p:nvPr/>
                </p:nvSpPr>
                <p:spPr>
                  <a:xfrm>
                    <a:off x="4430160" y="6724800"/>
                    <a:ext cx="167400" cy="167400"/>
                  </a:xfrm>
                  <a:prstGeom prst="ellipse">
                    <a:avLst/>
                  </a:prstGeom>
                  <a:solidFill>
                    <a:srgbClr val="96c4e7"/>
                  </a:solidFill>
                  <a:ln w="12600">
                    <a:noFill/>
                  </a:ln>
                  <a:effectLst>
                    <a:outerShdw dist="28080" dir="5400000" blurRad="44280" rotWithShape="0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endParaRPr b="0" lang="en-US" sz="1510" strike="noStrike" u="none">
                      <a:solidFill>
                        <a:schemeClr val="lt1"/>
                      </a:solidFill>
                      <a:effectLst/>
                      <a:uFillTx/>
                      <a:latin typeface="Verdana"/>
                    </a:endParaRPr>
                  </a:p>
                </p:txBody>
              </p:sp>
              <p:sp>
                <p:nvSpPr>
                  <p:cNvPr id="529" name="Oval 384"/>
                  <p:cNvSpPr/>
                  <p:nvPr/>
                </p:nvSpPr>
                <p:spPr>
                  <a:xfrm>
                    <a:off x="4278240" y="6994440"/>
                    <a:ext cx="167400" cy="167400"/>
                  </a:xfrm>
                  <a:prstGeom prst="ellipse">
                    <a:avLst/>
                  </a:prstGeom>
                  <a:solidFill>
                    <a:srgbClr val="b1d889"/>
                  </a:solidFill>
                  <a:ln w="12600">
                    <a:noFill/>
                  </a:ln>
                  <a:effectLst>
                    <a:outerShdw dist="28080" dir="5400000" blurRad="44280" rotWithShape="0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endParaRPr b="0" lang="en-US" sz="1510" strike="noStrike" u="none">
                      <a:solidFill>
                        <a:schemeClr val="lt1"/>
                      </a:solidFill>
                      <a:effectLst/>
                      <a:uFillTx/>
                      <a:latin typeface="Verdana"/>
                    </a:endParaRPr>
                  </a:p>
                </p:txBody>
              </p:sp>
              <p:sp>
                <p:nvSpPr>
                  <p:cNvPr id="530" name="Oval 385"/>
                  <p:cNvSpPr/>
                  <p:nvPr/>
                </p:nvSpPr>
                <p:spPr>
                  <a:xfrm>
                    <a:off x="4685040" y="7106400"/>
                    <a:ext cx="167400" cy="167400"/>
                  </a:xfrm>
                  <a:prstGeom prst="ellipse">
                    <a:avLst/>
                  </a:prstGeom>
                  <a:solidFill>
                    <a:srgbClr val="d9d2a7"/>
                  </a:solidFill>
                  <a:ln w="12600">
                    <a:noFill/>
                  </a:ln>
                  <a:effectLst>
                    <a:outerShdw dist="28080" dir="5400000" blurRad="44280" rotWithShape="0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endParaRPr b="0" lang="en-US" sz="1510" strike="noStrike" u="none">
                      <a:solidFill>
                        <a:schemeClr val="lt1"/>
                      </a:solidFill>
                      <a:effectLst/>
                      <a:uFillTx/>
                      <a:latin typeface="Verdana"/>
                    </a:endParaRPr>
                  </a:p>
                </p:txBody>
              </p:sp>
              <p:sp>
                <p:nvSpPr>
                  <p:cNvPr id="531" name="Oval 386"/>
                  <p:cNvSpPr/>
                  <p:nvPr/>
                </p:nvSpPr>
                <p:spPr>
                  <a:xfrm>
                    <a:off x="4456440" y="7322400"/>
                    <a:ext cx="167400" cy="167400"/>
                  </a:xfrm>
                  <a:prstGeom prst="ellipse">
                    <a:avLst/>
                  </a:prstGeom>
                  <a:solidFill>
                    <a:srgbClr val="fac678"/>
                  </a:solidFill>
                  <a:ln w="12600">
                    <a:noFill/>
                  </a:ln>
                  <a:effectLst>
                    <a:outerShdw dist="28080" dir="5400000" blurRad="44280" rotWithShape="0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endParaRPr b="0" lang="en-US" sz="1510" strike="noStrike" u="none">
                      <a:solidFill>
                        <a:schemeClr val="lt1"/>
                      </a:solidFill>
                      <a:effectLst/>
                      <a:uFillTx/>
                      <a:latin typeface="Verdana"/>
                    </a:endParaRPr>
                  </a:p>
                </p:txBody>
              </p:sp>
              <p:sp>
                <p:nvSpPr>
                  <p:cNvPr id="532" name="Oval 387"/>
                  <p:cNvSpPr/>
                  <p:nvPr/>
                </p:nvSpPr>
                <p:spPr>
                  <a:xfrm>
                    <a:off x="4012920" y="6794640"/>
                    <a:ext cx="167400" cy="167400"/>
                  </a:xfrm>
                  <a:prstGeom prst="ellipse">
                    <a:avLst/>
                  </a:prstGeom>
                  <a:solidFill>
                    <a:srgbClr val="daa8cd"/>
                  </a:solidFill>
                  <a:ln w="12600">
                    <a:noFill/>
                  </a:ln>
                  <a:effectLst>
                    <a:outerShdw dist="28080" dir="5400000" blurRad="44280" rotWithShape="0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endParaRPr b="0" lang="en-US" sz="1510" strike="noStrike" u="none">
                      <a:solidFill>
                        <a:schemeClr val="lt1"/>
                      </a:solidFill>
                      <a:effectLst/>
                      <a:uFillTx/>
                      <a:latin typeface="Verdana"/>
                    </a:endParaRPr>
                  </a:p>
                </p:txBody>
              </p:sp>
              <p:sp>
                <p:nvSpPr>
                  <p:cNvPr id="533" name="Oval 388"/>
                  <p:cNvSpPr/>
                  <p:nvPr/>
                </p:nvSpPr>
                <p:spPr>
                  <a:xfrm>
                    <a:off x="4036680" y="7262640"/>
                    <a:ext cx="167400" cy="167400"/>
                  </a:xfrm>
                  <a:prstGeom prst="ellipse">
                    <a:avLst/>
                  </a:prstGeom>
                  <a:solidFill>
                    <a:srgbClr val="9c79b5"/>
                  </a:solidFill>
                  <a:ln w="12600">
                    <a:noFill/>
                  </a:ln>
                  <a:effectLst>
                    <a:outerShdw dist="28080" dir="5400000" blurRad="44280" rotWithShape="0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endParaRPr b="0" lang="en-US" sz="1510" strike="noStrike" u="none">
                      <a:solidFill>
                        <a:schemeClr val="lt1"/>
                      </a:solidFill>
                      <a:effectLst/>
                      <a:uFillTx/>
                      <a:latin typeface="Verdana"/>
                    </a:endParaRPr>
                  </a:p>
                </p:txBody>
              </p:sp>
            </p:grpSp>
            <p:grpSp>
              <p:nvGrpSpPr>
                <p:cNvPr id="534" name="Group 39"/>
                <p:cNvGrpSpPr/>
                <p:nvPr/>
              </p:nvGrpSpPr>
              <p:grpSpPr>
                <a:xfrm>
                  <a:off x="1809360" y="6799680"/>
                  <a:ext cx="1920960" cy="982800"/>
                  <a:chOff x="1809360" y="6799680"/>
                  <a:chExt cx="1920960" cy="982800"/>
                </a:xfrm>
              </p:grpSpPr>
              <p:sp>
                <p:nvSpPr>
                  <p:cNvPr id="535" name="Graphic 251"/>
                  <p:cNvSpPr/>
                  <p:nvPr/>
                </p:nvSpPr>
                <p:spPr>
                  <a:xfrm>
                    <a:off x="1809360" y="6837480"/>
                    <a:ext cx="1901880" cy="862200"/>
                  </a:xfrm>
                  <a:custGeom>
                    <a:avLst/>
                    <a:gdLst>
                      <a:gd name="textAreaLeft" fmla="*/ 0 w 1901880"/>
                      <a:gd name="textAreaRight" fmla="*/ 1902240 w 1901880"/>
                      <a:gd name="textAreaTop" fmla="*/ 0 h 862200"/>
                      <a:gd name="textAreaBottom" fmla="*/ 862560 h 862200"/>
                      <a:gd name="GluePoint1X" fmla="*/ 0 w 2354956"/>
                      <a:gd name="GluePoint1Y" fmla="*/ 498963 h 1076551"/>
                      <a:gd name="GluePoint2X" fmla="*/ 322124 w 2354956"/>
                      <a:gd name="GluePoint2Y" fmla="*/ 470030 h 1076551"/>
                      <a:gd name="GluePoint3X" fmla="*/ 626755 w 2354956"/>
                      <a:gd name="GluePoint3Y" fmla="*/ 113254 h 1076551"/>
                      <a:gd name="GluePoint4X" fmla="*/ 875539 w 2354956"/>
                      <a:gd name="GluePoint4Y" fmla="*/ 196182 h 1076551"/>
                      <a:gd name="GluePoint5X" fmla="*/ 800349 w 2354956"/>
                      <a:gd name="GluePoint5Y" fmla="*/ 387102 h 1076551"/>
                      <a:gd name="GluePoint6X" fmla="*/ 630624 w 2354956"/>
                      <a:gd name="GluePoint6Y" fmla="*/ 622430 h 1076551"/>
                      <a:gd name="GluePoint7X" fmla="*/ 684620 w 2354956"/>
                      <a:gd name="GluePoint7Y" fmla="*/ 774829 h 1076551"/>
                      <a:gd name="GluePoint8X" fmla="*/ 937273 w 2354956"/>
                      <a:gd name="GluePoint8Y" fmla="*/ 624448 h 1076551"/>
                      <a:gd name="GluePoint9X" fmla="*/ 1201533 w 2354956"/>
                      <a:gd name="GluePoint9Y" fmla="*/ 204088 h 1076551"/>
                      <a:gd name="GluePoint10X" fmla="*/ 1600698 w 2354956"/>
                      <a:gd name="GluePoint10Y" fmla="*/ 109554 h 1076551"/>
                      <a:gd name="GluePoint11X" fmla="*/ 1510032 w 2354956"/>
                      <a:gd name="GluePoint11Y" fmla="*/ 500981 h 1076551"/>
                      <a:gd name="GluePoint12X" fmla="*/ 1139799 w 2354956"/>
                      <a:gd name="GluePoint12Y" fmla="*/ 815368 h 1076551"/>
                      <a:gd name="GluePoint13X" fmla="*/ 1197664 w 2354956"/>
                      <a:gd name="GluePoint13Y" fmla="*/ 1060284 h 1076551"/>
                      <a:gd name="GluePoint14X" fmla="*/ 1473362 w 2354956"/>
                      <a:gd name="GluePoint14Y" fmla="*/ 1050696 h 1076551"/>
                      <a:gd name="GluePoint15X" fmla="*/ 1685476 w 2354956"/>
                      <a:gd name="GluePoint15Y" fmla="*/ 792323 h 1076551"/>
                      <a:gd name="GluePoint16X" fmla="*/ 1843595 w 2354956"/>
                      <a:gd name="GluePoint16Y" fmla="*/ 537819 h 1076551"/>
                      <a:gd name="GluePoint17X" fmla="*/ 2024927 w 2354956"/>
                      <a:gd name="GluePoint17Y" fmla="*/ 40251 h 1076551"/>
                      <a:gd name="GluePoint18X" fmla="*/ 2129049 w 2354956"/>
                      <a:gd name="GluePoint18Y" fmla="*/ 7449 h 1076551"/>
                      <a:gd name="GluePoint19X" fmla="*/ 2208109 w 2354956"/>
                      <a:gd name="GluePoint19Y" fmla="*/ 161699 h 1076551"/>
                      <a:gd name="GluePoint20X" fmla="*/ 2221566 w 2354956"/>
                      <a:gd name="GluePoint20Y" fmla="*/ 470199 h 1076551"/>
                      <a:gd name="GluePoint21X" fmla="*/ 2310213 w 2354956"/>
                      <a:gd name="GluePoint21Y" fmla="*/ 597534 h 1076551"/>
                      <a:gd name="GluePoint22X" fmla="*/ 2364209 w 2354956"/>
                      <a:gd name="GluePoint22Y" fmla="*/ 620748 h 1076551"/>
                    </a:gdLst>
                    <a:ahLst/>
                    <a:cxnLst>
                      <a:cxn ang="0">
                        <a:pos x="GluePoint1X" y="GluePoint1Y"/>
                      </a:cxn>
                      <a:cxn ang="0">
                        <a:pos x="GluePoint2X" y="GluePoint2Y"/>
                      </a:cxn>
                      <a:cxn ang="0">
                        <a:pos x="GluePoint3X" y="GluePoint3Y"/>
                      </a:cxn>
                      <a:cxn ang="0">
                        <a:pos x="GluePoint4X" y="GluePoint4Y"/>
                      </a:cxn>
                      <a:cxn ang="0">
                        <a:pos x="GluePoint5X" y="GluePoint5Y"/>
                      </a:cxn>
                      <a:cxn ang="0">
                        <a:pos x="GluePoint6X" y="GluePoint6Y"/>
                      </a:cxn>
                      <a:cxn ang="0">
                        <a:pos x="GluePoint7X" y="GluePoint7Y"/>
                      </a:cxn>
                      <a:cxn ang="0">
                        <a:pos x="GluePoint8X" y="GluePoint8Y"/>
                      </a:cxn>
                      <a:cxn ang="0">
                        <a:pos x="GluePoint9X" y="GluePoint9Y"/>
                      </a:cxn>
                      <a:cxn ang="0">
                        <a:pos x="GluePoint10X" y="GluePoint10Y"/>
                      </a:cxn>
                      <a:cxn ang="0">
                        <a:pos x="GluePoint11X" y="GluePoint11Y"/>
                      </a:cxn>
                      <a:cxn ang="0">
                        <a:pos x="GluePoint12X" y="GluePoint12Y"/>
                      </a:cxn>
                      <a:cxn ang="0">
                        <a:pos x="GluePoint13X" y="GluePoint13Y"/>
                      </a:cxn>
                      <a:cxn ang="0">
                        <a:pos x="GluePoint14X" y="GluePoint14Y"/>
                      </a:cxn>
                      <a:cxn ang="0">
                        <a:pos x="GluePoint15X" y="GluePoint15Y"/>
                      </a:cxn>
                      <a:cxn ang="0">
                        <a:pos x="GluePoint16X" y="GluePoint16Y"/>
                      </a:cxn>
                      <a:cxn ang="0">
                        <a:pos x="GluePoint17X" y="GluePoint17Y"/>
                      </a:cxn>
                      <a:cxn ang="0">
                        <a:pos x="GluePoint18X" y="GluePoint18Y"/>
                      </a:cxn>
                      <a:cxn ang="0">
                        <a:pos x="GluePoint19X" y="GluePoint19Y"/>
                      </a:cxn>
                      <a:cxn ang="0">
                        <a:pos x="GluePoint20X" y="GluePoint20Y"/>
                      </a:cxn>
                      <a:cxn ang="0">
                        <a:pos x="GluePoint21X" y="GluePoint21Y"/>
                      </a:cxn>
                      <a:cxn ang="0">
                        <a:pos x="GluePoint22X" y="GluePoint22Y"/>
                      </a:cxn>
                    </a:cxnLst>
                    <a:rect l="textAreaLeft" t="textAreaTop" r="textAreaRight" b="textAreaBottom"/>
                    <a:pathLst>
                      <a:path w="2354956" h="1076551">
                        <a:moveTo>
                          <a:pt x="0" y="498963"/>
                        </a:moveTo>
                        <a:cubicBezTo>
                          <a:pt x="0" y="498963"/>
                          <a:pt x="231459" y="574153"/>
                          <a:pt x="322124" y="470030"/>
                        </a:cubicBezTo>
                        <a:cubicBezTo>
                          <a:pt x="412790" y="365908"/>
                          <a:pt x="495718" y="180707"/>
                          <a:pt x="626755" y="113254"/>
                        </a:cubicBezTo>
                        <a:cubicBezTo>
                          <a:pt x="757792" y="45802"/>
                          <a:pt x="879408" y="144037"/>
                          <a:pt x="875539" y="196182"/>
                        </a:cubicBezTo>
                        <a:cubicBezTo>
                          <a:pt x="871671" y="248328"/>
                          <a:pt x="829281" y="350432"/>
                          <a:pt x="800349" y="387102"/>
                        </a:cubicBezTo>
                        <a:cubicBezTo>
                          <a:pt x="771417" y="423772"/>
                          <a:pt x="611448" y="477768"/>
                          <a:pt x="630624" y="622430"/>
                        </a:cubicBezTo>
                        <a:cubicBezTo>
                          <a:pt x="649800" y="767091"/>
                          <a:pt x="649968" y="761204"/>
                          <a:pt x="684620" y="774829"/>
                        </a:cubicBezTo>
                        <a:cubicBezTo>
                          <a:pt x="719271" y="788454"/>
                          <a:pt x="879408" y="744046"/>
                          <a:pt x="937273" y="624448"/>
                        </a:cubicBezTo>
                        <a:cubicBezTo>
                          <a:pt x="995138" y="504850"/>
                          <a:pt x="1062590" y="300473"/>
                          <a:pt x="1201533" y="204088"/>
                        </a:cubicBezTo>
                        <a:cubicBezTo>
                          <a:pt x="1340307" y="107703"/>
                          <a:pt x="1490856" y="9300"/>
                          <a:pt x="1600698" y="109554"/>
                        </a:cubicBezTo>
                        <a:cubicBezTo>
                          <a:pt x="1710708" y="209808"/>
                          <a:pt x="1635349" y="410484"/>
                          <a:pt x="1510032" y="500981"/>
                        </a:cubicBezTo>
                        <a:cubicBezTo>
                          <a:pt x="1384715" y="591647"/>
                          <a:pt x="1193795" y="668688"/>
                          <a:pt x="1139799" y="815368"/>
                        </a:cubicBezTo>
                        <a:cubicBezTo>
                          <a:pt x="1085803" y="962048"/>
                          <a:pt x="1101279" y="1027482"/>
                          <a:pt x="1197664" y="1060284"/>
                        </a:cubicBezTo>
                        <a:cubicBezTo>
                          <a:pt x="1294049" y="1093085"/>
                          <a:pt x="1409778" y="1094935"/>
                          <a:pt x="1473362" y="1050696"/>
                        </a:cubicBezTo>
                        <a:cubicBezTo>
                          <a:pt x="1536946" y="1006456"/>
                          <a:pt x="1641069" y="867513"/>
                          <a:pt x="1685476" y="792323"/>
                        </a:cubicBezTo>
                        <a:cubicBezTo>
                          <a:pt x="1729884" y="717133"/>
                          <a:pt x="1816681" y="605272"/>
                          <a:pt x="1843595" y="537819"/>
                        </a:cubicBezTo>
                        <a:cubicBezTo>
                          <a:pt x="1870509" y="470367"/>
                          <a:pt x="1976650" y="103834"/>
                          <a:pt x="2024927" y="40251"/>
                        </a:cubicBezTo>
                        <a:cubicBezTo>
                          <a:pt x="2073203" y="-23333"/>
                          <a:pt x="2129049" y="7449"/>
                          <a:pt x="2129049" y="7449"/>
                        </a:cubicBezTo>
                        <a:cubicBezTo>
                          <a:pt x="2129049" y="7449"/>
                          <a:pt x="2229303" y="36382"/>
                          <a:pt x="2208109" y="161699"/>
                        </a:cubicBezTo>
                        <a:cubicBezTo>
                          <a:pt x="2186914" y="287016"/>
                          <a:pt x="2183045" y="398877"/>
                          <a:pt x="2221566" y="470199"/>
                        </a:cubicBezTo>
                        <a:cubicBezTo>
                          <a:pt x="2260086" y="541520"/>
                          <a:pt x="2283299" y="578190"/>
                          <a:pt x="2310213" y="597534"/>
                        </a:cubicBezTo>
                        <a:cubicBezTo>
                          <a:pt x="2337295" y="616879"/>
                          <a:pt x="2364209" y="620748"/>
                          <a:pt x="2364209" y="620748"/>
                        </a:cubicBezTo>
                      </a:path>
                    </a:pathLst>
                  </a:custGeom>
                  <a:noFill/>
                  <a:ln w="15840">
                    <a:solidFill>
                      <a:schemeClr val="dk1">
                        <a:lumMod val="65000"/>
                        <a:lumOff val="35000"/>
                      </a:schemeClr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endParaRPr b="0" lang="en-GB" sz="1510" strike="noStrike" u="none">
                      <a:solidFill>
                        <a:schemeClr val="dk1"/>
                      </a:solidFill>
                      <a:effectLst/>
                      <a:uFillTx/>
                      <a:latin typeface="Verdana"/>
                    </a:endParaRPr>
                  </a:p>
                </p:txBody>
              </p:sp>
              <p:grpSp>
                <p:nvGrpSpPr>
                  <p:cNvPr id="536" name="Group 254"/>
                  <p:cNvGrpSpPr/>
                  <p:nvPr/>
                </p:nvGrpSpPr>
                <p:grpSpPr>
                  <a:xfrm>
                    <a:off x="2042280" y="6799680"/>
                    <a:ext cx="1688040" cy="982800"/>
                    <a:chOff x="2042280" y="6799680"/>
                    <a:chExt cx="1688040" cy="982800"/>
                  </a:xfrm>
                </p:grpSpPr>
                <p:grpSp>
                  <p:nvGrpSpPr>
                    <p:cNvPr id="537" name="Group 255"/>
                    <p:cNvGrpSpPr/>
                    <p:nvPr/>
                  </p:nvGrpSpPr>
                  <p:grpSpPr>
                    <a:xfrm>
                      <a:off x="2042280" y="6799680"/>
                      <a:ext cx="1688040" cy="982800"/>
                      <a:chOff x="2042280" y="6799680"/>
                      <a:chExt cx="1688040" cy="982800"/>
                    </a:xfrm>
                  </p:grpSpPr>
                  <p:grpSp>
                    <p:nvGrpSpPr>
                      <p:cNvPr id="538" name="Group 263"/>
                      <p:cNvGrpSpPr/>
                      <p:nvPr/>
                    </p:nvGrpSpPr>
                    <p:grpSpPr>
                      <a:xfrm>
                        <a:off x="3510360" y="6799680"/>
                        <a:ext cx="90720" cy="90720"/>
                        <a:chOff x="3510360" y="6799680"/>
                        <a:chExt cx="90720" cy="90720"/>
                      </a:xfrm>
                    </p:grpSpPr>
                    <p:sp>
                      <p:nvSpPr>
                        <p:cNvPr id="539" name="Oval 381"/>
                        <p:cNvSpPr/>
                        <p:nvPr/>
                      </p:nvSpPr>
                      <p:spPr>
                        <a:xfrm>
                          <a:off x="3510360" y="679968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8c478"/>
                        </a:solidFill>
                        <a:ln w="12600">
                          <a:solidFill>
                            <a:srgbClr val="f69f3d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40" name="Freeform: Shape 382"/>
                        <p:cNvSpPr/>
                        <p:nvPr/>
                      </p:nvSpPr>
                      <p:spPr>
                        <a:xfrm>
                          <a:off x="3515760" y="681372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41" name="Group 264"/>
                      <p:cNvGrpSpPr/>
                      <p:nvPr/>
                    </p:nvGrpSpPr>
                    <p:grpSpPr>
                      <a:xfrm>
                        <a:off x="3545280" y="6919920"/>
                        <a:ext cx="90720" cy="90720"/>
                        <a:chOff x="3545280" y="6919920"/>
                        <a:chExt cx="90720" cy="90720"/>
                      </a:xfrm>
                    </p:grpSpPr>
                    <p:sp>
                      <p:nvSpPr>
                        <p:cNvPr id="542" name="Oval 379"/>
                        <p:cNvSpPr/>
                        <p:nvPr/>
                      </p:nvSpPr>
                      <p:spPr>
                        <a:xfrm>
                          <a:off x="3545280" y="691992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a4c8e2"/>
                        </a:solidFill>
                        <a:ln w="12600">
                          <a:solidFill>
                            <a:srgbClr val="4a92c8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43" name="Freeform: Shape 380"/>
                        <p:cNvSpPr/>
                        <p:nvPr/>
                      </p:nvSpPr>
                      <p:spPr>
                        <a:xfrm>
                          <a:off x="3550680" y="69336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44" name="Group 265"/>
                      <p:cNvGrpSpPr/>
                      <p:nvPr/>
                    </p:nvGrpSpPr>
                    <p:grpSpPr>
                      <a:xfrm>
                        <a:off x="3565800" y="7178760"/>
                        <a:ext cx="90720" cy="90720"/>
                        <a:chOff x="3565800" y="7178760"/>
                        <a:chExt cx="90720" cy="90720"/>
                      </a:xfrm>
                    </p:grpSpPr>
                    <p:sp>
                      <p:nvSpPr>
                        <p:cNvPr id="545" name="Oval 377"/>
                        <p:cNvSpPr/>
                        <p:nvPr/>
                      </p:nvSpPr>
                      <p:spPr>
                        <a:xfrm>
                          <a:off x="3565800" y="717876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b1d78a"/>
                        </a:solidFill>
                        <a:ln w="12600">
                          <a:solidFill>
                            <a:srgbClr val="95b676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46" name="Freeform: Shape 378"/>
                        <p:cNvSpPr/>
                        <p:nvPr/>
                      </p:nvSpPr>
                      <p:spPr>
                        <a:xfrm>
                          <a:off x="3571200" y="71928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47" name="Group 266"/>
                      <p:cNvGrpSpPr/>
                      <p:nvPr/>
                    </p:nvGrpSpPr>
                    <p:grpSpPr>
                      <a:xfrm>
                        <a:off x="3533400" y="7049880"/>
                        <a:ext cx="90720" cy="90720"/>
                        <a:chOff x="3533400" y="7049880"/>
                        <a:chExt cx="90720" cy="90720"/>
                      </a:xfrm>
                    </p:grpSpPr>
                    <p:sp>
                      <p:nvSpPr>
                        <p:cNvPr id="548" name="Oval 375"/>
                        <p:cNvSpPr/>
                        <p:nvPr/>
                      </p:nvSpPr>
                      <p:spPr>
                        <a:xfrm>
                          <a:off x="3533400" y="704988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dca7cb"/>
                        </a:solidFill>
                        <a:ln w="12600">
                          <a:solidFill>
                            <a:srgbClr val="c97dc0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49" name="Freeform: Shape 376"/>
                        <p:cNvSpPr/>
                        <p:nvPr/>
                      </p:nvSpPr>
                      <p:spPr>
                        <a:xfrm>
                          <a:off x="3539160" y="706356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50" name="Group 267"/>
                      <p:cNvGrpSpPr/>
                      <p:nvPr/>
                    </p:nvGrpSpPr>
                    <p:grpSpPr>
                      <a:xfrm>
                        <a:off x="3639600" y="7269840"/>
                        <a:ext cx="90720" cy="90720"/>
                        <a:chOff x="3639600" y="7269840"/>
                        <a:chExt cx="90720" cy="90720"/>
                      </a:xfrm>
                    </p:grpSpPr>
                    <p:sp>
                      <p:nvSpPr>
                        <p:cNvPr id="551" name="Oval 373"/>
                        <p:cNvSpPr/>
                        <p:nvPr/>
                      </p:nvSpPr>
                      <p:spPr>
                        <a:xfrm>
                          <a:off x="3639600" y="726984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ceb9e"/>
                        </a:solidFill>
                        <a:ln w="12600">
                          <a:solidFill>
                            <a:srgbClr val="f5d11b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52" name="Freeform: Shape 374"/>
                        <p:cNvSpPr/>
                        <p:nvPr/>
                      </p:nvSpPr>
                      <p:spPr>
                        <a:xfrm>
                          <a:off x="3645000" y="728388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53" name="Group 268"/>
                      <p:cNvGrpSpPr/>
                      <p:nvPr/>
                    </p:nvGrpSpPr>
                    <p:grpSpPr>
                      <a:xfrm>
                        <a:off x="3306240" y="7070760"/>
                        <a:ext cx="98280" cy="98280"/>
                        <a:chOff x="3306240" y="7070760"/>
                        <a:chExt cx="98280" cy="98280"/>
                      </a:xfrm>
                    </p:grpSpPr>
                    <p:sp>
                      <p:nvSpPr>
                        <p:cNvPr id="554" name="Oval 371"/>
                        <p:cNvSpPr/>
                        <p:nvPr/>
                      </p:nvSpPr>
                      <p:spPr>
                        <a:xfrm rot="15895200">
                          <a:off x="3309840" y="707436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ceb9e"/>
                        </a:solidFill>
                        <a:ln w="12600">
                          <a:solidFill>
                            <a:srgbClr val="f5d11b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55" name="Freeform: Shape 372"/>
                        <p:cNvSpPr/>
                        <p:nvPr/>
                      </p:nvSpPr>
                      <p:spPr>
                        <a:xfrm rot="15895200">
                          <a:off x="3323880" y="70866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56" name="Group 269"/>
                      <p:cNvGrpSpPr/>
                      <p:nvPr/>
                    </p:nvGrpSpPr>
                    <p:grpSpPr>
                      <a:xfrm>
                        <a:off x="3257640" y="7202880"/>
                        <a:ext cx="98280" cy="98280"/>
                        <a:chOff x="3257640" y="7202880"/>
                        <a:chExt cx="98280" cy="98280"/>
                      </a:xfrm>
                    </p:grpSpPr>
                    <p:sp>
                      <p:nvSpPr>
                        <p:cNvPr id="557" name="Oval 369"/>
                        <p:cNvSpPr/>
                        <p:nvPr/>
                      </p:nvSpPr>
                      <p:spPr>
                        <a:xfrm rot="15895200">
                          <a:off x="3261240" y="720648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b1d78a"/>
                        </a:solidFill>
                        <a:ln w="12600">
                          <a:solidFill>
                            <a:srgbClr val="95b676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58" name="Freeform: Shape 370"/>
                        <p:cNvSpPr/>
                        <p:nvPr/>
                      </p:nvSpPr>
                      <p:spPr>
                        <a:xfrm rot="15895200">
                          <a:off x="3275280" y="721836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59" name="Group 270"/>
                      <p:cNvGrpSpPr/>
                      <p:nvPr/>
                    </p:nvGrpSpPr>
                    <p:grpSpPr>
                      <a:xfrm>
                        <a:off x="3191400" y="7326360"/>
                        <a:ext cx="98280" cy="98280"/>
                        <a:chOff x="3191400" y="7326360"/>
                        <a:chExt cx="98280" cy="98280"/>
                      </a:xfrm>
                    </p:grpSpPr>
                    <p:sp>
                      <p:nvSpPr>
                        <p:cNvPr id="560" name="Oval 367"/>
                        <p:cNvSpPr/>
                        <p:nvPr/>
                      </p:nvSpPr>
                      <p:spPr>
                        <a:xfrm rot="15895200">
                          <a:off x="3195000" y="732996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dca7cb"/>
                        </a:solidFill>
                        <a:ln w="12600">
                          <a:solidFill>
                            <a:srgbClr val="c97dc0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61" name="Freeform: Shape 368"/>
                        <p:cNvSpPr/>
                        <p:nvPr/>
                      </p:nvSpPr>
                      <p:spPr>
                        <a:xfrm rot="15895200">
                          <a:off x="3209040" y="73422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62" name="Group 271"/>
                      <p:cNvGrpSpPr/>
                      <p:nvPr/>
                    </p:nvGrpSpPr>
                    <p:grpSpPr>
                      <a:xfrm>
                        <a:off x="3116160" y="7430400"/>
                        <a:ext cx="98280" cy="98280"/>
                        <a:chOff x="3116160" y="7430400"/>
                        <a:chExt cx="98280" cy="98280"/>
                      </a:xfrm>
                    </p:grpSpPr>
                    <p:sp>
                      <p:nvSpPr>
                        <p:cNvPr id="563" name="Oval 365"/>
                        <p:cNvSpPr/>
                        <p:nvPr/>
                      </p:nvSpPr>
                      <p:spPr>
                        <a:xfrm rot="15895200">
                          <a:off x="3119760" y="743400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a4c8e2"/>
                        </a:solidFill>
                        <a:ln w="12600">
                          <a:solidFill>
                            <a:srgbClr val="4a92c8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64" name="Freeform: Shape 366"/>
                        <p:cNvSpPr/>
                        <p:nvPr/>
                      </p:nvSpPr>
                      <p:spPr>
                        <a:xfrm rot="15895200">
                          <a:off x="3133800" y="744588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6360" bIns="3636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65" name="Group 272"/>
                      <p:cNvGrpSpPr/>
                      <p:nvPr/>
                    </p:nvGrpSpPr>
                    <p:grpSpPr>
                      <a:xfrm>
                        <a:off x="3050280" y="7546680"/>
                        <a:ext cx="98280" cy="98280"/>
                        <a:chOff x="3050280" y="7546680"/>
                        <a:chExt cx="98280" cy="98280"/>
                      </a:xfrm>
                    </p:grpSpPr>
                    <p:sp>
                      <p:nvSpPr>
                        <p:cNvPr id="566" name="Oval 363"/>
                        <p:cNvSpPr/>
                        <p:nvPr/>
                      </p:nvSpPr>
                      <p:spPr>
                        <a:xfrm rot="15895200">
                          <a:off x="3053880" y="755028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8c478"/>
                        </a:solidFill>
                        <a:ln w="12600">
                          <a:solidFill>
                            <a:srgbClr val="f69f3d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67" name="Freeform: Shape 364"/>
                        <p:cNvSpPr/>
                        <p:nvPr/>
                      </p:nvSpPr>
                      <p:spPr>
                        <a:xfrm rot="15895200">
                          <a:off x="3067920" y="756216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6360" bIns="3636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68" name="Group 273"/>
                      <p:cNvGrpSpPr/>
                      <p:nvPr/>
                    </p:nvGrpSpPr>
                    <p:grpSpPr>
                      <a:xfrm>
                        <a:off x="3348360" y="6940800"/>
                        <a:ext cx="98280" cy="98280"/>
                        <a:chOff x="3348360" y="6940800"/>
                        <a:chExt cx="98280" cy="98280"/>
                      </a:xfrm>
                    </p:grpSpPr>
                    <p:sp>
                      <p:nvSpPr>
                        <p:cNvPr id="569" name="Oval 361"/>
                        <p:cNvSpPr/>
                        <p:nvPr/>
                      </p:nvSpPr>
                      <p:spPr>
                        <a:xfrm rot="15895200">
                          <a:off x="3351960" y="694440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ab8dc3"/>
                        </a:solidFill>
                        <a:ln w="12600">
                          <a:solidFill>
                            <a:srgbClr val="845fab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70" name="Freeform: Shape 362"/>
                        <p:cNvSpPr/>
                        <p:nvPr/>
                      </p:nvSpPr>
                      <p:spPr>
                        <a:xfrm rot="15895200">
                          <a:off x="3366000" y="695628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71" name="Group 274"/>
                      <p:cNvGrpSpPr/>
                      <p:nvPr/>
                    </p:nvGrpSpPr>
                    <p:grpSpPr>
                      <a:xfrm>
                        <a:off x="3393720" y="6819120"/>
                        <a:ext cx="98280" cy="98280"/>
                        <a:chOff x="3393720" y="6819120"/>
                        <a:chExt cx="98280" cy="98280"/>
                      </a:xfrm>
                    </p:grpSpPr>
                    <p:sp>
                      <p:nvSpPr>
                        <p:cNvPr id="572" name="Oval 359"/>
                        <p:cNvSpPr/>
                        <p:nvPr/>
                      </p:nvSpPr>
                      <p:spPr>
                        <a:xfrm rot="15895200">
                          <a:off x="3397320" y="682272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e8b0b3"/>
                        </a:solidFill>
                        <a:ln w="12600">
                          <a:solidFill>
                            <a:srgbClr val="db8890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73" name="Freeform: Shape 360"/>
                        <p:cNvSpPr/>
                        <p:nvPr/>
                      </p:nvSpPr>
                      <p:spPr>
                        <a:xfrm rot="15895200">
                          <a:off x="3411360" y="68346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74" name="Group 275"/>
                      <p:cNvGrpSpPr/>
                      <p:nvPr/>
                    </p:nvGrpSpPr>
                    <p:grpSpPr>
                      <a:xfrm>
                        <a:off x="2937240" y="7622640"/>
                        <a:ext cx="126360" cy="126720"/>
                        <a:chOff x="2937240" y="7622640"/>
                        <a:chExt cx="126360" cy="126720"/>
                      </a:xfrm>
                    </p:grpSpPr>
                    <p:sp>
                      <p:nvSpPr>
                        <p:cNvPr id="575" name="Oval 357"/>
                        <p:cNvSpPr/>
                        <p:nvPr/>
                      </p:nvSpPr>
                      <p:spPr>
                        <a:xfrm rot="19480800">
                          <a:off x="2954880" y="764028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e8b0b3"/>
                        </a:solidFill>
                        <a:ln w="12600">
                          <a:solidFill>
                            <a:srgbClr val="db8890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76" name="Freeform: Shape 358"/>
                        <p:cNvSpPr/>
                        <p:nvPr/>
                      </p:nvSpPr>
                      <p:spPr>
                        <a:xfrm rot="19480800">
                          <a:off x="2963880" y="765576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77" name="Group 276"/>
                      <p:cNvGrpSpPr/>
                      <p:nvPr/>
                    </p:nvGrpSpPr>
                    <p:grpSpPr>
                      <a:xfrm>
                        <a:off x="2828520" y="7655760"/>
                        <a:ext cx="126360" cy="126720"/>
                        <a:chOff x="2828520" y="7655760"/>
                        <a:chExt cx="126360" cy="126720"/>
                      </a:xfrm>
                    </p:grpSpPr>
                    <p:sp>
                      <p:nvSpPr>
                        <p:cNvPr id="578" name="Oval 355"/>
                        <p:cNvSpPr/>
                        <p:nvPr/>
                      </p:nvSpPr>
                      <p:spPr>
                        <a:xfrm rot="19480800">
                          <a:off x="2846160" y="767340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ab8dc3"/>
                        </a:solidFill>
                        <a:ln w="12600">
                          <a:solidFill>
                            <a:srgbClr val="845fab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79" name="Freeform: Shape 356"/>
                        <p:cNvSpPr/>
                        <p:nvPr/>
                      </p:nvSpPr>
                      <p:spPr>
                        <a:xfrm rot="19480800">
                          <a:off x="2855160" y="768852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80" name="Group 277"/>
                      <p:cNvGrpSpPr/>
                      <p:nvPr/>
                    </p:nvGrpSpPr>
                    <p:grpSpPr>
                      <a:xfrm>
                        <a:off x="2721960" y="7636320"/>
                        <a:ext cx="126360" cy="126720"/>
                        <a:chOff x="2721960" y="7636320"/>
                        <a:chExt cx="126360" cy="126720"/>
                      </a:xfrm>
                    </p:grpSpPr>
                    <p:sp>
                      <p:nvSpPr>
                        <p:cNvPr id="581" name="Oval 353"/>
                        <p:cNvSpPr/>
                        <p:nvPr/>
                      </p:nvSpPr>
                      <p:spPr>
                        <a:xfrm rot="19480800">
                          <a:off x="2739600" y="765396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ceb9e"/>
                        </a:solidFill>
                        <a:ln w="12600">
                          <a:solidFill>
                            <a:srgbClr val="f5d11b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82" name="Freeform: Shape 354"/>
                        <p:cNvSpPr/>
                        <p:nvPr/>
                      </p:nvSpPr>
                      <p:spPr>
                        <a:xfrm rot="19480800">
                          <a:off x="2748600" y="766908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83" name="Group 278"/>
                      <p:cNvGrpSpPr/>
                      <p:nvPr/>
                    </p:nvGrpSpPr>
                    <p:grpSpPr>
                      <a:xfrm>
                        <a:off x="2642400" y="7549560"/>
                        <a:ext cx="127440" cy="127440"/>
                        <a:chOff x="2642400" y="7549560"/>
                        <a:chExt cx="127440" cy="127440"/>
                      </a:xfrm>
                    </p:grpSpPr>
                    <p:sp>
                      <p:nvSpPr>
                        <p:cNvPr id="584" name="Oval 351"/>
                        <p:cNvSpPr/>
                        <p:nvPr/>
                      </p:nvSpPr>
                      <p:spPr>
                        <a:xfrm rot="2305800">
                          <a:off x="2660760" y="756792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b1d78a"/>
                        </a:solidFill>
                        <a:ln w="12600">
                          <a:solidFill>
                            <a:srgbClr val="95b676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85" name="Freeform: Shape 352"/>
                        <p:cNvSpPr/>
                        <p:nvPr/>
                      </p:nvSpPr>
                      <p:spPr>
                        <a:xfrm rot="2305800">
                          <a:off x="2664000" y="757836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86" name="Group 279"/>
                      <p:cNvGrpSpPr/>
                      <p:nvPr/>
                    </p:nvGrpSpPr>
                    <p:grpSpPr>
                      <a:xfrm>
                        <a:off x="2667240" y="7423920"/>
                        <a:ext cx="123480" cy="123480"/>
                        <a:chOff x="2667240" y="7423920"/>
                        <a:chExt cx="123480" cy="123480"/>
                      </a:xfrm>
                    </p:grpSpPr>
                    <p:sp>
                      <p:nvSpPr>
                        <p:cNvPr id="587" name="Oval 349"/>
                        <p:cNvSpPr/>
                        <p:nvPr/>
                      </p:nvSpPr>
                      <p:spPr>
                        <a:xfrm rot="3645600">
                          <a:off x="2683440" y="744012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dca7cb"/>
                        </a:solidFill>
                        <a:ln w="12600">
                          <a:solidFill>
                            <a:srgbClr val="c97dc0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88" name="Freeform: Shape 350"/>
                        <p:cNvSpPr/>
                        <p:nvPr/>
                      </p:nvSpPr>
                      <p:spPr>
                        <a:xfrm rot="3645600">
                          <a:off x="2686680" y="74484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89" name="Group 280"/>
                      <p:cNvGrpSpPr/>
                      <p:nvPr/>
                    </p:nvGrpSpPr>
                    <p:grpSpPr>
                      <a:xfrm>
                        <a:off x="2751840" y="7329600"/>
                        <a:ext cx="107280" cy="107640"/>
                        <a:chOff x="2751840" y="7329600"/>
                        <a:chExt cx="107280" cy="107640"/>
                      </a:xfrm>
                    </p:grpSpPr>
                    <p:sp>
                      <p:nvSpPr>
                        <p:cNvPr id="590" name="Oval 347"/>
                        <p:cNvSpPr/>
                        <p:nvPr/>
                      </p:nvSpPr>
                      <p:spPr>
                        <a:xfrm rot="6112200">
                          <a:off x="2759760" y="733788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a4c8e2"/>
                        </a:solidFill>
                        <a:ln w="12600">
                          <a:solidFill>
                            <a:srgbClr val="4a92c8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91" name="Freeform: Shape 348"/>
                        <p:cNvSpPr/>
                        <p:nvPr/>
                      </p:nvSpPr>
                      <p:spPr>
                        <a:xfrm rot="6112200">
                          <a:off x="2764800" y="734256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6360" bIns="3636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92" name="Group 281"/>
                      <p:cNvGrpSpPr/>
                      <p:nvPr/>
                    </p:nvGrpSpPr>
                    <p:grpSpPr>
                      <a:xfrm>
                        <a:off x="2852280" y="7256520"/>
                        <a:ext cx="111600" cy="111600"/>
                        <a:chOff x="2852280" y="7256520"/>
                        <a:chExt cx="111600" cy="111600"/>
                      </a:xfrm>
                    </p:grpSpPr>
                    <p:sp>
                      <p:nvSpPr>
                        <p:cNvPr id="593" name="Oval 345"/>
                        <p:cNvSpPr/>
                        <p:nvPr/>
                      </p:nvSpPr>
                      <p:spPr>
                        <a:xfrm rot="6322800">
                          <a:off x="2862720" y="726696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8c478"/>
                        </a:solidFill>
                        <a:ln w="12600">
                          <a:solidFill>
                            <a:srgbClr val="f69f3d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94" name="Freeform: Shape 346"/>
                        <p:cNvSpPr/>
                        <p:nvPr/>
                      </p:nvSpPr>
                      <p:spPr>
                        <a:xfrm rot="6322800">
                          <a:off x="2867400" y="727092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6360" bIns="3636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95" name="Group 282"/>
                      <p:cNvGrpSpPr/>
                      <p:nvPr/>
                    </p:nvGrpSpPr>
                    <p:grpSpPr>
                      <a:xfrm>
                        <a:off x="2951280" y="7182720"/>
                        <a:ext cx="126720" cy="126720"/>
                        <a:chOff x="2951280" y="7182720"/>
                        <a:chExt cx="126720" cy="126720"/>
                      </a:xfrm>
                    </p:grpSpPr>
                    <p:sp>
                      <p:nvSpPr>
                        <p:cNvPr id="596" name="Oval 343"/>
                        <p:cNvSpPr/>
                        <p:nvPr/>
                      </p:nvSpPr>
                      <p:spPr>
                        <a:xfrm rot="7543200">
                          <a:off x="2969280" y="720036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e8b0b3"/>
                        </a:solidFill>
                        <a:ln w="12600">
                          <a:solidFill>
                            <a:srgbClr val="db8890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597" name="Freeform: Shape 344"/>
                        <p:cNvSpPr/>
                        <p:nvPr/>
                      </p:nvSpPr>
                      <p:spPr>
                        <a:xfrm rot="7543200">
                          <a:off x="2976480" y="720396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598" name="Group 283"/>
                      <p:cNvGrpSpPr/>
                      <p:nvPr/>
                    </p:nvGrpSpPr>
                    <p:grpSpPr>
                      <a:xfrm>
                        <a:off x="3054600" y="7104600"/>
                        <a:ext cx="102600" cy="102600"/>
                        <a:chOff x="3054600" y="7104600"/>
                        <a:chExt cx="102600" cy="102600"/>
                      </a:xfrm>
                    </p:grpSpPr>
                    <p:sp>
                      <p:nvSpPr>
                        <p:cNvPr id="599" name="Oval 341"/>
                        <p:cNvSpPr/>
                        <p:nvPr/>
                      </p:nvSpPr>
                      <p:spPr>
                        <a:xfrm rot="4915800">
                          <a:off x="3060360" y="711036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ab8dc3"/>
                        </a:solidFill>
                        <a:ln w="12600">
                          <a:solidFill>
                            <a:srgbClr val="845fab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00" name="Freeform: Shape 342"/>
                        <p:cNvSpPr/>
                        <p:nvPr/>
                      </p:nvSpPr>
                      <p:spPr>
                        <a:xfrm rot="4915800">
                          <a:off x="3064320" y="711648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01" name="Group 284"/>
                      <p:cNvGrpSpPr/>
                      <p:nvPr/>
                    </p:nvGrpSpPr>
                    <p:grpSpPr>
                      <a:xfrm>
                        <a:off x="3087360" y="6962760"/>
                        <a:ext cx="127440" cy="127440"/>
                        <a:chOff x="3087360" y="6962760"/>
                        <a:chExt cx="127440" cy="127440"/>
                      </a:xfrm>
                    </p:grpSpPr>
                    <p:sp>
                      <p:nvSpPr>
                        <p:cNvPr id="602" name="Oval 339"/>
                        <p:cNvSpPr/>
                        <p:nvPr/>
                      </p:nvSpPr>
                      <p:spPr>
                        <a:xfrm rot="2286600">
                          <a:off x="3105720" y="698076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ceb9e"/>
                        </a:solidFill>
                        <a:ln w="12600">
                          <a:solidFill>
                            <a:srgbClr val="f5d11b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03" name="Freeform: Shape 340"/>
                        <p:cNvSpPr/>
                        <p:nvPr/>
                      </p:nvSpPr>
                      <p:spPr>
                        <a:xfrm rot="2286600">
                          <a:off x="3108960" y="699156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04" name="Group 285"/>
                      <p:cNvGrpSpPr/>
                      <p:nvPr/>
                    </p:nvGrpSpPr>
                    <p:grpSpPr>
                      <a:xfrm>
                        <a:off x="3047040" y="6861960"/>
                        <a:ext cx="104400" cy="104400"/>
                        <a:chOff x="3047040" y="6861960"/>
                        <a:chExt cx="104400" cy="104400"/>
                      </a:xfrm>
                    </p:grpSpPr>
                    <p:sp>
                      <p:nvSpPr>
                        <p:cNvPr id="605" name="Oval 337"/>
                        <p:cNvSpPr/>
                        <p:nvPr/>
                      </p:nvSpPr>
                      <p:spPr>
                        <a:xfrm rot="21034800">
                          <a:off x="3053520" y="686844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b1d78a"/>
                        </a:solidFill>
                        <a:ln w="12600">
                          <a:solidFill>
                            <a:srgbClr val="95b676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06" name="Freeform: Shape 338"/>
                        <p:cNvSpPr/>
                        <p:nvPr/>
                      </p:nvSpPr>
                      <p:spPr>
                        <a:xfrm rot="21034800">
                          <a:off x="3060000" y="68832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07" name="Group 286"/>
                      <p:cNvGrpSpPr/>
                      <p:nvPr/>
                    </p:nvGrpSpPr>
                    <p:grpSpPr>
                      <a:xfrm>
                        <a:off x="2928240" y="6828480"/>
                        <a:ext cx="124560" cy="124200"/>
                        <a:chOff x="2928240" y="6828480"/>
                        <a:chExt cx="124560" cy="124200"/>
                      </a:xfrm>
                    </p:grpSpPr>
                    <p:sp>
                      <p:nvSpPr>
                        <p:cNvPr id="608" name="Oval 335"/>
                        <p:cNvSpPr/>
                        <p:nvPr/>
                      </p:nvSpPr>
                      <p:spPr>
                        <a:xfrm rot="19747800">
                          <a:off x="2944800" y="684504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dca7cb"/>
                        </a:solidFill>
                        <a:ln w="12600">
                          <a:solidFill>
                            <a:srgbClr val="c97dc0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09" name="Freeform: Shape 336"/>
                        <p:cNvSpPr/>
                        <p:nvPr/>
                      </p:nvSpPr>
                      <p:spPr>
                        <a:xfrm rot="19747800">
                          <a:off x="2953080" y="68598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10" name="Group 287"/>
                      <p:cNvGrpSpPr/>
                      <p:nvPr/>
                    </p:nvGrpSpPr>
                    <p:grpSpPr>
                      <a:xfrm>
                        <a:off x="2824200" y="6872040"/>
                        <a:ext cx="120960" cy="120960"/>
                        <a:chOff x="2824200" y="6872040"/>
                        <a:chExt cx="120960" cy="120960"/>
                      </a:xfrm>
                    </p:grpSpPr>
                    <p:sp>
                      <p:nvSpPr>
                        <p:cNvPr id="611" name="Oval 333"/>
                        <p:cNvSpPr/>
                        <p:nvPr/>
                      </p:nvSpPr>
                      <p:spPr>
                        <a:xfrm rot="17744400">
                          <a:off x="2839320" y="688716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a4c8e2"/>
                        </a:solidFill>
                        <a:ln w="12600">
                          <a:solidFill>
                            <a:srgbClr val="4a92c8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12" name="Freeform: Shape 334"/>
                        <p:cNvSpPr/>
                        <p:nvPr/>
                      </p:nvSpPr>
                      <p:spPr>
                        <a:xfrm rot="17744400">
                          <a:off x="2850840" y="69012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13" name="Group 288"/>
                      <p:cNvGrpSpPr/>
                      <p:nvPr/>
                    </p:nvGrpSpPr>
                    <p:grpSpPr>
                      <a:xfrm>
                        <a:off x="2716920" y="6937560"/>
                        <a:ext cx="122040" cy="122040"/>
                        <a:chOff x="2716920" y="6937560"/>
                        <a:chExt cx="122040" cy="122040"/>
                      </a:xfrm>
                    </p:grpSpPr>
                    <p:sp>
                      <p:nvSpPr>
                        <p:cNvPr id="614" name="Oval 331"/>
                        <p:cNvSpPr/>
                        <p:nvPr/>
                      </p:nvSpPr>
                      <p:spPr>
                        <a:xfrm rot="17811600">
                          <a:off x="2732400" y="695304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8c478"/>
                        </a:solidFill>
                        <a:ln w="12600">
                          <a:solidFill>
                            <a:srgbClr val="f69f3d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15" name="Freeform: Shape 332"/>
                        <p:cNvSpPr/>
                        <p:nvPr/>
                      </p:nvSpPr>
                      <p:spPr>
                        <a:xfrm rot="17811600">
                          <a:off x="2744280" y="696744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16" name="Group 289"/>
                      <p:cNvGrpSpPr/>
                      <p:nvPr/>
                    </p:nvGrpSpPr>
                    <p:grpSpPr>
                      <a:xfrm>
                        <a:off x="2639520" y="7045920"/>
                        <a:ext cx="98280" cy="98280"/>
                        <a:chOff x="2639520" y="7045920"/>
                        <a:chExt cx="98280" cy="98280"/>
                      </a:xfrm>
                    </p:grpSpPr>
                    <p:sp>
                      <p:nvSpPr>
                        <p:cNvPr id="617" name="Oval 329"/>
                        <p:cNvSpPr/>
                        <p:nvPr/>
                      </p:nvSpPr>
                      <p:spPr>
                        <a:xfrm rot="15895200">
                          <a:off x="2643120" y="704952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e8b0b3"/>
                        </a:solidFill>
                        <a:ln w="12600">
                          <a:solidFill>
                            <a:srgbClr val="db8890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18" name="Freeform: Shape 330"/>
                        <p:cNvSpPr/>
                        <p:nvPr/>
                      </p:nvSpPr>
                      <p:spPr>
                        <a:xfrm rot="15895200">
                          <a:off x="2657160" y="70614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19" name="Group 290"/>
                      <p:cNvGrpSpPr/>
                      <p:nvPr/>
                    </p:nvGrpSpPr>
                    <p:grpSpPr>
                      <a:xfrm>
                        <a:off x="2578680" y="7165440"/>
                        <a:ext cx="98280" cy="98280"/>
                        <a:chOff x="2578680" y="7165440"/>
                        <a:chExt cx="98280" cy="98280"/>
                      </a:xfrm>
                    </p:grpSpPr>
                    <p:sp>
                      <p:nvSpPr>
                        <p:cNvPr id="620" name="Oval 327"/>
                        <p:cNvSpPr/>
                        <p:nvPr/>
                      </p:nvSpPr>
                      <p:spPr>
                        <a:xfrm rot="15895200">
                          <a:off x="2582280" y="716904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ab8dc3"/>
                        </a:solidFill>
                        <a:ln w="12600">
                          <a:solidFill>
                            <a:srgbClr val="845fab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21" name="Freeform: Shape 328"/>
                        <p:cNvSpPr/>
                        <p:nvPr/>
                      </p:nvSpPr>
                      <p:spPr>
                        <a:xfrm rot="15895200">
                          <a:off x="2596320" y="718128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22" name="Group 291"/>
                      <p:cNvGrpSpPr/>
                      <p:nvPr/>
                    </p:nvGrpSpPr>
                    <p:grpSpPr>
                      <a:xfrm>
                        <a:off x="2518920" y="7290000"/>
                        <a:ext cx="98280" cy="98280"/>
                        <a:chOff x="2518920" y="7290000"/>
                        <a:chExt cx="98280" cy="98280"/>
                      </a:xfrm>
                    </p:grpSpPr>
                    <p:sp>
                      <p:nvSpPr>
                        <p:cNvPr id="623" name="Oval 325"/>
                        <p:cNvSpPr/>
                        <p:nvPr/>
                      </p:nvSpPr>
                      <p:spPr>
                        <a:xfrm rot="15895200">
                          <a:off x="2522520" y="729360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ceb9e"/>
                        </a:solidFill>
                        <a:ln w="12600">
                          <a:solidFill>
                            <a:srgbClr val="f5d11b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24" name="Freeform: Shape 326"/>
                        <p:cNvSpPr/>
                        <p:nvPr/>
                      </p:nvSpPr>
                      <p:spPr>
                        <a:xfrm rot="15895200">
                          <a:off x="2536560" y="730548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25" name="Group 292"/>
                      <p:cNvGrpSpPr/>
                      <p:nvPr/>
                    </p:nvGrpSpPr>
                    <p:grpSpPr>
                      <a:xfrm>
                        <a:off x="2413440" y="7372080"/>
                        <a:ext cx="123120" cy="123120"/>
                        <a:chOff x="2413440" y="7372080"/>
                        <a:chExt cx="123120" cy="123120"/>
                      </a:xfrm>
                    </p:grpSpPr>
                    <p:sp>
                      <p:nvSpPr>
                        <p:cNvPr id="626" name="Oval 323"/>
                        <p:cNvSpPr/>
                        <p:nvPr/>
                      </p:nvSpPr>
                      <p:spPr>
                        <a:xfrm rot="19875000">
                          <a:off x="2429640" y="738792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b1d78a"/>
                        </a:solidFill>
                        <a:ln w="12600">
                          <a:solidFill>
                            <a:srgbClr val="95b676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27" name="Freeform: Shape 324"/>
                        <p:cNvSpPr/>
                        <p:nvPr/>
                      </p:nvSpPr>
                      <p:spPr>
                        <a:xfrm rot="19875000">
                          <a:off x="2437920" y="740304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28" name="Group 293"/>
                      <p:cNvGrpSpPr/>
                      <p:nvPr/>
                    </p:nvGrpSpPr>
                    <p:grpSpPr>
                      <a:xfrm>
                        <a:off x="2305800" y="7400520"/>
                        <a:ext cx="124560" cy="124200"/>
                        <a:chOff x="2305800" y="7400520"/>
                        <a:chExt cx="124560" cy="124200"/>
                      </a:xfrm>
                    </p:grpSpPr>
                    <p:sp>
                      <p:nvSpPr>
                        <p:cNvPr id="629" name="Oval 321"/>
                        <p:cNvSpPr/>
                        <p:nvPr/>
                      </p:nvSpPr>
                      <p:spPr>
                        <a:xfrm rot="19747800">
                          <a:off x="2322360" y="741708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dca7cb"/>
                        </a:solidFill>
                        <a:ln w="12600">
                          <a:solidFill>
                            <a:srgbClr val="c97dc0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30" name="Freeform: Shape 322"/>
                        <p:cNvSpPr/>
                        <p:nvPr/>
                      </p:nvSpPr>
                      <p:spPr>
                        <a:xfrm rot="19747800">
                          <a:off x="2331000" y="743184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31" name="Group 294"/>
                      <p:cNvGrpSpPr/>
                      <p:nvPr/>
                    </p:nvGrpSpPr>
                    <p:grpSpPr>
                      <a:xfrm>
                        <a:off x="2252880" y="7300800"/>
                        <a:ext cx="115560" cy="115920"/>
                        <a:chOff x="2252880" y="7300800"/>
                        <a:chExt cx="115560" cy="115920"/>
                      </a:xfrm>
                    </p:grpSpPr>
                    <p:sp>
                      <p:nvSpPr>
                        <p:cNvPr id="632" name="Oval 319"/>
                        <p:cNvSpPr/>
                        <p:nvPr/>
                      </p:nvSpPr>
                      <p:spPr>
                        <a:xfrm rot="4225200">
                          <a:off x="2265120" y="731304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a4c8e2"/>
                        </a:solidFill>
                        <a:ln w="12600">
                          <a:solidFill>
                            <a:srgbClr val="4a92c8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33" name="Freeform: Shape 320"/>
                        <p:cNvSpPr/>
                        <p:nvPr/>
                      </p:nvSpPr>
                      <p:spPr>
                        <a:xfrm rot="4225200">
                          <a:off x="2268360" y="73206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6360" bIns="3636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34" name="Group 295"/>
                      <p:cNvGrpSpPr/>
                      <p:nvPr/>
                    </p:nvGrpSpPr>
                    <p:grpSpPr>
                      <a:xfrm>
                        <a:off x="2299320" y="7182720"/>
                        <a:ext cx="96120" cy="96120"/>
                        <a:chOff x="2299320" y="7182720"/>
                        <a:chExt cx="96120" cy="96120"/>
                      </a:xfrm>
                    </p:grpSpPr>
                    <p:sp>
                      <p:nvSpPr>
                        <p:cNvPr id="635" name="Oval 317"/>
                        <p:cNvSpPr/>
                        <p:nvPr/>
                      </p:nvSpPr>
                      <p:spPr>
                        <a:xfrm rot="5190000">
                          <a:off x="2301840" y="718524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8c478"/>
                        </a:solidFill>
                        <a:ln w="12600">
                          <a:solidFill>
                            <a:srgbClr val="f69f3d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36" name="Freeform: Shape 318"/>
                        <p:cNvSpPr/>
                        <p:nvPr/>
                      </p:nvSpPr>
                      <p:spPr>
                        <a:xfrm rot="5190000">
                          <a:off x="2306160" y="719100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6360" bIns="3636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37" name="Group 296"/>
                      <p:cNvGrpSpPr/>
                      <p:nvPr/>
                    </p:nvGrpSpPr>
                    <p:grpSpPr>
                      <a:xfrm>
                        <a:off x="2385000" y="7086960"/>
                        <a:ext cx="119520" cy="119520"/>
                        <a:chOff x="2385000" y="7086960"/>
                        <a:chExt cx="119520" cy="119520"/>
                      </a:xfrm>
                    </p:grpSpPr>
                    <p:sp>
                      <p:nvSpPr>
                        <p:cNvPr id="638" name="Oval 315"/>
                        <p:cNvSpPr/>
                        <p:nvPr/>
                      </p:nvSpPr>
                      <p:spPr>
                        <a:xfrm rot="6833400">
                          <a:off x="2399040" y="710136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e8b0b3"/>
                        </a:solidFill>
                        <a:ln w="12600">
                          <a:solidFill>
                            <a:srgbClr val="db8890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39" name="Freeform: Shape 316"/>
                        <p:cNvSpPr/>
                        <p:nvPr/>
                      </p:nvSpPr>
                      <p:spPr>
                        <a:xfrm rot="6833400">
                          <a:off x="2405160" y="710532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40" name="Group 297"/>
                      <p:cNvGrpSpPr/>
                      <p:nvPr/>
                    </p:nvGrpSpPr>
                    <p:grpSpPr>
                      <a:xfrm>
                        <a:off x="2461320" y="6984360"/>
                        <a:ext cx="102600" cy="102600"/>
                        <a:chOff x="2461320" y="6984360"/>
                        <a:chExt cx="102600" cy="102600"/>
                      </a:xfrm>
                    </p:grpSpPr>
                    <p:sp>
                      <p:nvSpPr>
                        <p:cNvPr id="641" name="Oval 313"/>
                        <p:cNvSpPr/>
                        <p:nvPr/>
                      </p:nvSpPr>
                      <p:spPr>
                        <a:xfrm rot="4915800">
                          <a:off x="2467080" y="699012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ab8dc3"/>
                        </a:solidFill>
                        <a:ln w="12600">
                          <a:solidFill>
                            <a:srgbClr val="845fab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42" name="Freeform: Shape 314"/>
                        <p:cNvSpPr/>
                        <p:nvPr/>
                      </p:nvSpPr>
                      <p:spPr>
                        <a:xfrm rot="4915800">
                          <a:off x="2471040" y="699624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43" name="Group 298"/>
                      <p:cNvGrpSpPr/>
                      <p:nvPr/>
                    </p:nvGrpSpPr>
                    <p:grpSpPr>
                      <a:xfrm>
                        <a:off x="2403000" y="6869160"/>
                        <a:ext cx="116640" cy="116640"/>
                        <a:chOff x="2403000" y="6869160"/>
                        <a:chExt cx="116640" cy="116640"/>
                      </a:xfrm>
                    </p:grpSpPr>
                    <p:sp>
                      <p:nvSpPr>
                        <p:cNvPr id="644" name="Oval 311"/>
                        <p:cNvSpPr/>
                        <p:nvPr/>
                      </p:nvSpPr>
                      <p:spPr>
                        <a:xfrm rot="20380800">
                          <a:off x="2415600" y="688212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ceb9e"/>
                        </a:solidFill>
                        <a:ln w="12600">
                          <a:solidFill>
                            <a:srgbClr val="f5d11b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45" name="Freeform: Shape 312"/>
                        <p:cNvSpPr/>
                        <p:nvPr/>
                      </p:nvSpPr>
                      <p:spPr>
                        <a:xfrm rot="20380800">
                          <a:off x="2423160" y="689688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46" name="Group 299"/>
                      <p:cNvGrpSpPr/>
                      <p:nvPr/>
                    </p:nvGrpSpPr>
                    <p:grpSpPr>
                      <a:xfrm>
                        <a:off x="2284560" y="6855840"/>
                        <a:ext cx="128160" cy="128160"/>
                        <a:chOff x="2284560" y="6855840"/>
                        <a:chExt cx="128160" cy="128160"/>
                      </a:xfrm>
                    </p:grpSpPr>
                    <p:sp>
                      <p:nvSpPr>
                        <p:cNvPr id="647" name="Oval 309"/>
                        <p:cNvSpPr/>
                        <p:nvPr/>
                      </p:nvSpPr>
                      <p:spPr>
                        <a:xfrm rot="18820800">
                          <a:off x="2303280" y="687420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b1d78a"/>
                        </a:solidFill>
                        <a:ln w="12600">
                          <a:solidFill>
                            <a:srgbClr val="95b676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19080" bIns="19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48" name="Freeform: Shape 310"/>
                        <p:cNvSpPr/>
                        <p:nvPr/>
                      </p:nvSpPr>
                      <p:spPr>
                        <a:xfrm rot="18820800">
                          <a:off x="2313360" y="688932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49" name="Group 300"/>
                      <p:cNvGrpSpPr/>
                      <p:nvPr/>
                    </p:nvGrpSpPr>
                    <p:grpSpPr>
                      <a:xfrm>
                        <a:off x="2194920" y="6928920"/>
                        <a:ext cx="105480" cy="105840"/>
                        <a:chOff x="2194920" y="6928920"/>
                        <a:chExt cx="105480" cy="105840"/>
                      </a:xfrm>
                    </p:grpSpPr>
                    <p:sp>
                      <p:nvSpPr>
                        <p:cNvPr id="650" name="Oval 307"/>
                        <p:cNvSpPr/>
                        <p:nvPr/>
                      </p:nvSpPr>
                      <p:spPr>
                        <a:xfrm rot="16825200">
                          <a:off x="2202120" y="693612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dca7cb"/>
                        </a:solidFill>
                        <a:ln w="12600">
                          <a:solidFill>
                            <a:srgbClr val="c97dc0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51" name="Freeform: Shape 308"/>
                        <p:cNvSpPr/>
                        <p:nvPr/>
                      </p:nvSpPr>
                      <p:spPr>
                        <a:xfrm rot="16825200">
                          <a:off x="2215440" y="694944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lIns="90000" rIns="90000" tIns="28080" bIns="2808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52" name="Group 301"/>
                      <p:cNvGrpSpPr/>
                      <p:nvPr/>
                    </p:nvGrpSpPr>
                    <p:grpSpPr>
                      <a:xfrm>
                        <a:off x="2121480" y="7034760"/>
                        <a:ext cx="98280" cy="98280"/>
                        <a:chOff x="2121480" y="7034760"/>
                        <a:chExt cx="98280" cy="98280"/>
                      </a:xfrm>
                    </p:grpSpPr>
                    <p:sp>
                      <p:nvSpPr>
                        <p:cNvPr id="653" name="Oval 305"/>
                        <p:cNvSpPr/>
                        <p:nvPr/>
                      </p:nvSpPr>
                      <p:spPr>
                        <a:xfrm rot="15895200">
                          <a:off x="2125080" y="703836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a4c8e2"/>
                        </a:solidFill>
                        <a:ln w="12600">
                          <a:solidFill>
                            <a:srgbClr val="4a92c8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54" name="Freeform: Shape 306"/>
                        <p:cNvSpPr/>
                        <p:nvPr/>
                      </p:nvSpPr>
                      <p:spPr>
                        <a:xfrm rot="15895200">
                          <a:off x="2139120" y="705024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6360" bIns="3636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  <p:grpSp>
                    <p:nvGrpSpPr>
                      <p:cNvPr id="655" name="Group 302"/>
                      <p:cNvGrpSpPr/>
                      <p:nvPr/>
                    </p:nvGrpSpPr>
                    <p:grpSpPr>
                      <a:xfrm>
                        <a:off x="2042280" y="7143480"/>
                        <a:ext cx="98280" cy="98280"/>
                        <a:chOff x="2042280" y="7143480"/>
                        <a:chExt cx="98280" cy="98280"/>
                      </a:xfrm>
                    </p:grpSpPr>
                    <p:sp>
                      <p:nvSpPr>
                        <p:cNvPr id="656" name="Oval 303"/>
                        <p:cNvSpPr/>
                        <p:nvPr/>
                      </p:nvSpPr>
                      <p:spPr>
                        <a:xfrm rot="15895200">
                          <a:off x="2045880" y="7147080"/>
                          <a:ext cx="90720" cy="90720"/>
                        </a:xfrm>
                        <a:prstGeom prst="ellipse">
                          <a:avLst/>
                        </a:prstGeom>
                        <a:solidFill>
                          <a:srgbClr val="f8c478"/>
                        </a:solidFill>
                        <a:ln w="12600">
                          <a:solidFill>
                            <a:srgbClr val="f69f3d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2040" bIns="3204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  <p:sp>
                      <p:nvSpPr>
                        <p:cNvPr id="657" name="Freeform: Shape 304"/>
                        <p:cNvSpPr/>
                        <p:nvPr/>
                      </p:nvSpPr>
                      <p:spPr>
                        <a:xfrm rot="15895200">
                          <a:off x="2059920" y="7158960"/>
                          <a:ext cx="72720" cy="72720"/>
                        </a:xfrm>
                        <a:custGeom>
                          <a:avLst/>
                          <a:gdLst>
                            <a:gd name="textAreaLeft" fmla="*/ 0 w 72720"/>
                            <a:gd name="textAreaRight" fmla="*/ 73080 w 72720"/>
                            <a:gd name="textAreaTop" fmla="*/ 0 h 72720"/>
                            <a:gd name="textAreaBottom" fmla="*/ 73080 h 72720"/>
                            <a:gd name="GluePoint1X" fmla="*/ 23086 w 100080"/>
                            <a:gd name="GluePoint1Y" fmla="*/ 0 h 100080"/>
                            <a:gd name="GluePoint2X" fmla="*/ 15597 w 100080"/>
                            <a:gd name="GluePoint2Y" fmla="*/ 11108 h 100080"/>
                            <a:gd name="GluePoint3X" fmla="*/ 11197 w 100080"/>
                            <a:gd name="GluePoint3Y" fmla="*/ 32899 h 100080"/>
                            <a:gd name="GluePoint4X" fmla="*/ 67181 w 100080"/>
                            <a:gd name="GluePoint4Y" fmla="*/ 88883 h 100080"/>
                            <a:gd name="GluePoint5X" fmla="*/ 88973 w 100080"/>
                            <a:gd name="GluePoint5Y" fmla="*/ 84484 h 100080"/>
                            <a:gd name="GluePoint6X" fmla="*/ 100080 w 100080"/>
                            <a:gd name="GluePoint6Y" fmla="*/ 76995 h 100080"/>
                            <a:gd name="GluePoint7X" fmla="*/ 95571 w 100080"/>
                            <a:gd name="GluePoint7Y" fmla="*/ 83683 h 100080"/>
                            <a:gd name="GluePoint8X" fmla="*/ 55984 w 100080"/>
                            <a:gd name="GluePoint8Y" fmla="*/ 100080 h 100080"/>
                            <a:gd name="GluePoint9X" fmla="*/ 0 w 100080"/>
                            <a:gd name="GluePoint9Y" fmla="*/ 44096 h 100080"/>
                            <a:gd name="GluePoint10X" fmla="*/ 16398 w 100080"/>
                            <a:gd name="GluePoint10Y" fmla="*/ 4510 h 100080"/>
                          </a:gdLst>
                          <a:ahLst/>
                          <a:cxnLst>
                            <a:cxn ang="0">
                              <a:pos x="GluePoint1X" y="GluePoint1Y"/>
                            </a:cxn>
                            <a:cxn ang="0">
                              <a:pos x="GluePoint2X" y="GluePoint2Y"/>
                            </a:cxn>
                            <a:cxn ang="0">
                              <a:pos x="GluePoint3X" y="GluePoint3Y"/>
                            </a:cxn>
                            <a:cxn ang="0">
                              <a:pos x="GluePoint4X" y="GluePoint4Y"/>
                            </a:cxn>
                            <a:cxn ang="0">
                              <a:pos x="GluePoint5X" y="GluePoint5Y"/>
                            </a:cxn>
                            <a:cxn ang="0">
                              <a:pos x="GluePoint6X" y="GluePoint6Y"/>
                            </a:cxn>
                            <a:cxn ang="0">
                              <a:pos x="GluePoint7X" y="GluePoint7Y"/>
                            </a:cxn>
                            <a:cxn ang="0">
                              <a:pos x="GluePoint8X" y="GluePoint8Y"/>
                            </a:cxn>
                            <a:cxn ang="0">
                              <a:pos x="GluePoint9X" y="GluePoint9Y"/>
                            </a:cxn>
                            <a:cxn ang="0">
                              <a:pos x="GluePoint10X" y="GluePoint10Y"/>
                            </a:cxn>
                          </a:cxnLst>
                          <a:rect l="textAreaLeft" t="textAreaTop" r="textAreaRight" b="textAreaBottom"/>
                          <a:pathLst>
                            <a:path w="100080" h="100080">
                              <a:moveTo>
                                <a:pt x="23086" y="0"/>
                              </a:moveTo>
                              <a:lnTo>
                                <a:pt x="15597" y="11108"/>
                              </a:lnTo>
                              <a:cubicBezTo>
                                <a:pt x="12764" y="17806"/>
                                <a:pt x="11197" y="25169"/>
                                <a:pt x="11197" y="32899"/>
                              </a:cubicBezTo>
                              <a:cubicBezTo>
                                <a:pt x="11197" y="63818"/>
                                <a:pt x="36262" y="88883"/>
                                <a:pt x="67181" y="88883"/>
                              </a:cubicBezTo>
                              <a:cubicBezTo>
                                <a:pt x="74911" y="88883"/>
                                <a:pt x="82275" y="87317"/>
                                <a:pt x="88973" y="84484"/>
                              </a:cubicBezTo>
                              <a:lnTo>
                                <a:pt x="100080" y="76995"/>
                              </a:lnTo>
                              <a:lnTo>
                                <a:pt x="95571" y="83683"/>
                              </a:lnTo>
                              <a:cubicBezTo>
                                <a:pt x="85440" y="93814"/>
                                <a:pt x="71444" y="100080"/>
                                <a:pt x="55984" y="100080"/>
                              </a:cubicBezTo>
                              <a:cubicBezTo>
                                <a:pt x="25065" y="100080"/>
                                <a:pt x="0" y="75015"/>
                                <a:pt x="0" y="44096"/>
                              </a:cubicBezTo>
                              <a:cubicBezTo>
                                <a:pt x="0" y="28637"/>
                                <a:pt x="6267" y="14641"/>
                                <a:pt x="16398" y="451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lt1"/>
                        </a:solidFill>
                        <a:ln w="12600">
                          <a:noFill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  <p:txBody>
                        <a:bodyPr numCol="1" spcCol="0" lIns="76680" rIns="76680" tIns="36360" bIns="36360" anchor="ctr">
                          <a:noAutofit/>
                        </a:bodyPr>
                        <a:p>
                          <a:endParaRPr b="0" lang="en-GB" sz="1510" strike="noStrike" u="none">
                            <a:solidFill>
                              <a:schemeClr val="lt1"/>
                            </a:solidFill>
                            <a:effectLst/>
                            <a:uFillTx/>
                            <a:latin typeface="Verdana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58" name="Group 256"/>
                    <p:cNvGrpSpPr/>
                    <p:nvPr/>
                  </p:nvGrpSpPr>
                  <p:grpSpPr>
                    <a:xfrm>
                      <a:off x="2231640" y="6980040"/>
                      <a:ext cx="1289520" cy="343080"/>
                      <a:chOff x="2231640" y="6980040"/>
                      <a:chExt cx="1289520" cy="343080"/>
                    </a:xfrm>
                  </p:grpSpPr>
                  <p:cxnSp>
                    <p:nvCxnSpPr>
                      <p:cNvPr id="659" name="Straight Connector 257"/>
                      <p:cNvCxnSpPr/>
                      <p:nvPr/>
                    </p:nvCxnSpPr>
                    <p:spPr>
                      <a:xfrm>
                        <a:off x="2231640" y="7092360"/>
                        <a:ext cx="79920" cy="93600"/>
                      </a:xfrm>
                      <a:prstGeom prst="straightConnector1">
                        <a:avLst/>
                      </a:prstGeom>
                      <a:ln cap="rnd" w="1260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prstDash val="sysDash"/>
                        <a:miter/>
                      </a:ln>
                    </p:spPr>
                  </p:cxnSp>
                  <p:cxnSp>
                    <p:nvCxnSpPr>
                      <p:cNvPr id="660" name="Straight Connector 258"/>
                      <p:cNvCxnSpPr/>
                      <p:nvPr/>
                    </p:nvCxnSpPr>
                    <p:spPr>
                      <a:xfrm>
                        <a:off x="2460600" y="7197120"/>
                        <a:ext cx="70200" cy="95400"/>
                      </a:xfrm>
                      <a:prstGeom prst="straightConnector1">
                        <a:avLst/>
                      </a:prstGeom>
                      <a:ln cap="rnd" w="1260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prstDash val="sysDash"/>
                        <a:miter/>
                      </a:ln>
                    </p:spPr>
                  </p:cxnSp>
                  <p:cxnSp>
                    <p:nvCxnSpPr>
                      <p:cNvPr id="661" name="Straight Connector 259"/>
                      <p:cNvCxnSpPr/>
                      <p:nvPr/>
                    </p:nvCxnSpPr>
                    <p:spPr>
                      <a:xfrm>
                        <a:off x="2766960" y="7080840"/>
                        <a:ext cx="106920" cy="180720"/>
                      </a:xfrm>
                      <a:prstGeom prst="straightConnector1">
                        <a:avLst/>
                      </a:prstGeom>
                      <a:ln cap="rnd" w="1260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prstDash val="sysDash"/>
                        <a:miter/>
                      </a:ln>
                    </p:spPr>
                  </p:cxnSp>
                  <p:cxnSp>
                    <p:nvCxnSpPr>
                      <p:cNvPr id="662" name="Straight Connector 260"/>
                      <p:cNvCxnSpPr/>
                      <p:nvPr/>
                    </p:nvCxnSpPr>
                    <p:spPr>
                      <a:xfrm>
                        <a:off x="2931480" y="6980040"/>
                        <a:ext cx="107280" cy="180720"/>
                      </a:xfrm>
                      <a:prstGeom prst="straightConnector1">
                        <a:avLst/>
                      </a:prstGeom>
                      <a:ln cap="rnd" w="1260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prstDash val="sysDash"/>
                        <a:miter/>
                      </a:ln>
                    </p:spPr>
                  </p:cxnSp>
                  <p:cxnSp>
                    <p:nvCxnSpPr>
                      <p:cNvPr id="663" name="Straight Connector 261"/>
                      <p:cNvCxnSpPr/>
                      <p:nvPr/>
                    </p:nvCxnSpPr>
                    <p:spPr>
                      <a:xfrm>
                        <a:off x="3106080" y="7245720"/>
                        <a:ext cx="89640" cy="77760"/>
                      </a:xfrm>
                      <a:prstGeom prst="straightConnector1">
                        <a:avLst/>
                      </a:prstGeom>
                      <a:ln cap="rnd" w="1260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prstDash val="sysDash"/>
                        <a:miter/>
                      </a:ln>
                    </p:spPr>
                  </p:cxnSp>
                  <p:cxnSp>
                    <p:nvCxnSpPr>
                      <p:cNvPr id="664" name="Straight Connector 262"/>
                      <p:cNvCxnSpPr/>
                      <p:nvPr/>
                    </p:nvCxnSpPr>
                    <p:spPr>
                      <a:xfrm flipV="1">
                        <a:off x="3414600" y="7076880"/>
                        <a:ext cx="106920" cy="4320"/>
                      </a:xfrm>
                      <a:prstGeom prst="straightConnector1">
                        <a:avLst/>
                      </a:prstGeom>
                      <a:ln cap="rnd" w="1260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prstDash val="sysDash"/>
                        <a:miter/>
                      </a:ln>
                    </p:spPr>
                  </p:cxnSp>
                </p:grpSp>
              </p:grpSp>
            </p:grpSp>
            <p:grpSp>
              <p:nvGrpSpPr>
                <p:cNvPr id="665" name="Group 40"/>
                <p:cNvGrpSpPr/>
                <p:nvPr/>
              </p:nvGrpSpPr>
              <p:grpSpPr>
                <a:xfrm>
                  <a:off x="296280" y="6435360"/>
                  <a:ext cx="2071440" cy="1463400"/>
                  <a:chOff x="296280" y="6435360"/>
                  <a:chExt cx="2071440" cy="1463400"/>
                </a:xfrm>
              </p:grpSpPr>
              <p:sp>
                <p:nvSpPr>
                  <p:cNvPr id="666" name="Graphic 557"/>
                  <p:cNvSpPr/>
                  <p:nvPr/>
                </p:nvSpPr>
                <p:spPr>
                  <a:xfrm>
                    <a:off x="296280" y="6435360"/>
                    <a:ext cx="2071440" cy="1463400"/>
                  </a:xfrm>
                  <a:custGeom>
                    <a:avLst/>
                    <a:gdLst>
                      <a:gd name="textAreaLeft" fmla="*/ 0 w 2071440"/>
                      <a:gd name="textAreaRight" fmla="*/ 2071800 w 2071440"/>
                      <a:gd name="textAreaTop" fmla="*/ 0 h 1463400"/>
                      <a:gd name="textAreaBottom" fmla="*/ 1463760 h 1463400"/>
                      <a:gd name="GluePoint1X" fmla="*/ 19083 w 3048683"/>
                      <a:gd name="GluePoint1Y" fmla="*/ 962349 h 2154235"/>
                      <a:gd name="GluePoint2X" fmla="*/ 393618 w 3048683"/>
                      <a:gd name="GluePoint2Y" fmla="*/ 617608 h 2154235"/>
                      <a:gd name="GluePoint3X" fmla="*/ 712848 w 3048683"/>
                      <a:gd name="GluePoint3Y" fmla="*/ 749571 h 2154235"/>
                      <a:gd name="GluePoint4X" fmla="*/ 683054 w 3048683"/>
                      <a:gd name="GluePoint4Y" fmla="*/ 455915 h 2154235"/>
                      <a:gd name="GluePoint5X" fmla="*/ 1010787 w 3048683"/>
                      <a:gd name="GluePoint5Y" fmla="*/ 175045 h 2154235"/>
                      <a:gd name="GluePoint6X" fmla="*/ 1534292 w 3048683"/>
                      <a:gd name="GluePoint6Y" fmla="*/ 51649 h 2154235"/>
                      <a:gd name="GluePoint7X" fmla="*/ 1947124 w 3048683"/>
                      <a:gd name="GluePoint7Y" fmla="*/ 196336 h 2154235"/>
                      <a:gd name="GluePoint8X" fmla="*/ 2304651 w 3048683"/>
                      <a:gd name="GluePoint8Y" fmla="*/ 565 h 2154235"/>
                      <a:gd name="GluePoint9X" fmla="*/ 2977125 w 3048683"/>
                      <a:gd name="GluePoint9Y" fmla="*/ 668756 h 2154235"/>
                      <a:gd name="GluePoint10X" fmla="*/ 3015423 w 3048683"/>
                      <a:gd name="GluePoint10Y" fmla="*/ 1226274 h 2154235"/>
                      <a:gd name="GluePoint11X" fmla="*/ 2981345 w 3048683"/>
                      <a:gd name="GluePoint11Y" fmla="*/ 1353954 h 2154235"/>
                      <a:gd name="GluePoint12X" fmla="*/ 3032430 w 3048683"/>
                      <a:gd name="GluePoint12Y" fmla="*/ 1885962 h 2154235"/>
                      <a:gd name="GluePoint13X" fmla="*/ 2496139 w 3048683"/>
                      <a:gd name="GluePoint13Y" fmla="*/ 2043435 h 2154235"/>
                      <a:gd name="GluePoint14X" fmla="*/ 2066299 w 3048683"/>
                      <a:gd name="GluePoint14Y" fmla="*/ 1975343 h 2154235"/>
                      <a:gd name="GluePoint15X" fmla="*/ 1602383 w 3048683"/>
                      <a:gd name="GluePoint15Y" fmla="*/ 2081732 h 2154235"/>
                      <a:gd name="GluePoint16X" fmla="*/ 1168261 w 3048683"/>
                      <a:gd name="GluePoint16Y" fmla="*/ 2124313 h 2154235"/>
                      <a:gd name="GluePoint17X" fmla="*/ 789443 w 3048683"/>
                      <a:gd name="GluePoint17Y" fmla="*/ 2098802 h 2154235"/>
                      <a:gd name="GluePoint18X" fmla="*/ 589389 w 3048683"/>
                      <a:gd name="GluePoint18Y" fmla="*/ 1685970 h 2154235"/>
                      <a:gd name="GluePoint19X" fmla="*/ 240365 w 3048683"/>
                      <a:gd name="GluePoint19Y" fmla="*/ 1541284 h 2154235"/>
                      <a:gd name="GluePoint20X" fmla="*/ 19083 w 3048683"/>
                      <a:gd name="GluePoint20Y" fmla="*/ 962349 h 2154235"/>
                    </a:gdLst>
                    <a:ahLst/>
                    <a:cxnLst>
                      <a:cxn ang="0">
                        <a:pos x="GluePoint1X" y="GluePoint1Y"/>
                      </a:cxn>
                      <a:cxn ang="0">
                        <a:pos x="GluePoint2X" y="GluePoint2Y"/>
                      </a:cxn>
                      <a:cxn ang="0">
                        <a:pos x="GluePoint3X" y="GluePoint3Y"/>
                      </a:cxn>
                      <a:cxn ang="0">
                        <a:pos x="GluePoint4X" y="GluePoint4Y"/>
                      </a:cxn>
                      <a:cxn ang="0">
                        <a:pos x="GluePoint5X" y="GluePoint5Y"/>
                      </a:cxn>
                      <a:cxn ang="0">
                        <a:pos x="GluePoint6X" y="GluePoint6Y"/>
                      </a:cxn>
                      <a:cxn ang="0">
                        <a:pos x="GluePoint7X" y="GluePoint7Y"/>
                      </a:cxn>
                      <a:cxn ang="0">
                        <a:pos x="GluePoint8X" y="GluePoint8Y"/>
                      </a:cxn>
                      <a:cxn ang="0">
                        <a:pos x="GluePoint9X" y="GluePoint9Y"/>
                      </a:cxn>
                      <a:cxn ang="0">
                        <a:pos x="GluePoint10X" y="GluePoint10Y"/>
                      </a:cxn>
                      <a:cxn ang="0">
                        <a:pos x="GluePoint11X" y="GluePoint11Y"/>
                      </a:cxn>
                      <a:cxn ang="0">
                        <a:pos x="GluePoint12X" y="GluePoint12Y"/>
                      </a:cxn>
                      <a:cxn ang="0">
                        <a:pos x="GluePoint13X" y="GluePoint13Y"/>
                      </a:cxn>
                      <a:cxn ang="0">
                        <a:pos x="GluePoint14X" y="GluePoint14Y"/>
                      </a:cxn>
                      <a:cxn ang="0">
                        <a:pos x="GluePoint15X" y="GluePoint15Y"/>
                      </a:cxn>
                      <a:cxn ang="0">
                        <a:pos x="GluePoint16X" y="GluePoint16Y"/>
                      </a:cxn>
                      <a:cxn ang="0">
                        <a:pos x="GluePoint17X" y="GluePoint17Y"/>
                      </a:cxn>
                      <a:cxn ang="0">
                        <a:pos x="GluePoint18X" y="GluePoint18Y"/>
                      </a:cxn>
                      <a:cxn ang="0">
                        <a:pos x="GluePoint19X" y="GluePoint19Y"/>
                      </a:cxn>
                      <a:cxn ang="0">
                        <a:pos x="GluePoint20X" y="GluePoint20Y"/>
                      </a:cxn>
                    </a:cxnLst>
                    <a:rect l="textAreaLeft" t="textAreaTop" r="textAreaRight" b="textAreaBottom"/>
                    <a:pathLst>
                      <a:path w="3048683" h="2154235">
                        <a:moveTo>
                          <a:pt x="19083" y="962349"/>
                        </a:moveTo>
                        <a:cubicBezTo>
                          <a:pt x="19083" y="962349"/>
                          <a:pt x="253152" y="579311"/>
                          <a:pt x="393618" y="617608"/>
                        </a:cubicBezTo>
                        <a:cubicBezTo>
                          <a:pt x="534084" y="655906"/>
                          <a:pt x="687274" y="792089"/>
                          <a:pt x="712848" y="749571"/>
                        </a:cubicBezTo>
                        <a:cubicBezTo>
                          <a:pt x="738359" y="706990"/>
                          <a:pt x="623466" y="570807"/>
                          <a:pt x="683054" y="455915"/>
                        </a:cubicBezTo>
                        <a:cubicBezTo>
                          <a:pt x="742642" y="341022"/>
                          <a:pt x="866038" y="200556"/>
                          <a:pt x="1010787" y="175045"/>
                        </a:cubicBezTo>
                        <a:cubicBezTo>
                          <a:pt x="1155537" y="149535"/>
                          <a:pt x="1393825" y="17572"/>
                          <a:pt x="1534292" y="51649"/>
                        </a:cubicBezTo>
                        <a:cubicBezTo>
                          <a:pt x="1674758" y="85726"/>
                          <a:pt x="1883315" y="196336"/>
                          <a:pt x="1947124" y="196336"/>
                        </a:cubicBezTo>
                        <a:cubicBezTo>
                          <a:pt x="2010995" y="196336"/>
                          <a:pt x="2215269" y="-12222"/>
                          <a:pt x="2304651" y="565"/>
                        </a:cubicBezTo>
                        <a:cubicBezTo>
                          <a:pt x="2394033" y="13352"/>
                          <a:pt x="2849446" y="319795"/>
                          <a:pt x="2977125" y="668756"/>
                        </a:cubicBezTo>
                        <a:cubicBezTo>
                          <a:pt x="3104804" y="1017779"/>
                          <a:pt x="3015423" y="1226274"/>
                          <a:pt x="3015423" y="1226274"/>
                        </a:cubicBezTo>
                        <a:cubicBezTo>
                          <a:pt x="3015423" y="1226274"/>
                          <a:pt x="3002636" y="1328443"/>
                          <a:pt x="2981345" y="1353954"/>
                        </a:cubicBezTo>
                        <a:cubicBezTo>
                          <a:pt x="2960055" y="1379464"/>
                          <a:pt x="3104741" y="1719985"/>
                          <a:pt x="3032430" y="1885962"/>
                        </a:cubicBezTo>
                        <a:cubicBezTo>
                          <a:pt x="2960055" y="2051938"/>
                          <a:pt x="2751560" y="2111526"/>
                          <a:pt x="2496139" y="2043435"/>
                        </a:cubicBezTo>
                        <a:cubicBezTo>
                          <a:pt x="2240780" y="1975343"/>
                          <a:pt x="2164185" y="1920039"/>
                          <a:pt x="2066299" y="1975343"/>
                        </a:cubicBezTo>
                        <a:cubicBezTo>
                          <a:pt x="1968414" y="2030648"/>
                          <a:pt x="1755636" y="2060442"/>
                          <a:pt x="1602383" y="2081732"/>
                        </a:cubicBezTo>
                        <a:cubicBezTo>
                          <a:pt x="1449193" y="2103023"/>
                          <a:pt x="1227849" y="2090236"/>
                          <a:pt x="1168261" y="2124313"/>
                        </a:cubicBezTo>
                        <a:cubicBezTo>
                          <a:pt x="1108673" y="2158390"/>
                          <a:pt x="900115" y="2183901"/>
                          <a:pt x="789443" y="2098802"/>
                        </a:cubicBezTo>
                        <a:cubicBezTo>
                          <a:pt x="678771" y="2013704"/>
                          <a:pt x="657480" y="1796643"/>
                          <a:pt x="589389" y="1685970"/>
                        </a:cubicBezTo>
                        <a:cubicBezTo>
                          <a:pt x="521297" y="1575298"/>
                          <a:pt x="423412" y="1613596"/>
                          <a:pt x="240365" y="1541284"/>
                        </a:cubicBezTo>
                        <a:cubicBezTo>
                          <a:pt x="57381" y="1468846"/>
                          <a:pt x="-44788" y="1064518"/>
                          <a:pt x="19083" y="962349"/>
                        </a:cubicBezTo>
                        <a:close/>
                      </a:path>
                    </a:pathLst>
                  </a:custGeom>
                  <a:solidFill>
                    <a:schemeClr val="lt2">
                      <a:lumMod val="50000"/>
                      <a:alpha val="12000"/>
                    </a:schemeClr>
                  </a:solidFill>
                  <a:ln w="6120">
                    <a:noFill/>
                  </a:ln>
                  <a:effectLst>
                    <a:softEdge rad="50760"/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endParaRPr b="0" lang="en-GB" sz="1510" strike="noStrike" u="none">
                      <a:solidFill>
                        <a:schemeClr val="dk1"/>
                      </a:solidFill>
                      <a:effectLst/>
                      <a:uFillTx/>
                      <a:latin typeface="Amino"/>
                    </a:endParaRPr>
                  </a:p>
                </p:txBody>
              </p:sp>
              <p:grpSp>
                <p:nvGrpSpPr>
                  <p:cNvPr id="667" name="Group 42"/>
                  <p:cNvGrpSpPr/>
                  <p:nvPr/>
                </p:nvGrpSpPr>
                <p:grpSpPr>
                  <a:xfrm>
                    <a:off x="568080" y="6594120"/>
                    <a:ext cx="1570680" cy="1126440"/>
                    <a:chOff x="568080" y="6594120"/>
                    <a:chExt cx="1570680" cy="1126440"/>
                  </a:xfrm>
                </p:grpSpPr>
                <p:grpSp>
                  <p:nvGrpSpPr>
                    <p:cNvPr id="668" name="Group 43"/>
                    <p:cNvGrpSpPr/>
                    <p:nvPr/>
                  </p:nvGrpSpPr>
                  <p:grpSpPr>
                    <a:xfrm>
                      <a:off x="657720" y="6647040"/>
                      <a:ext cx="1374120" cy="1031400"/>
                      <a:chOff x="657720" y="6647040"/>
                      <a:chExt cx="1374120" cy="1031400"/>
                    </a:xfrm>
                  </p:grpSpPr>
                  <p:sp>
                    <p:nvSpPr>
                      <p:cNvPr id="669" name="Oval 228"/>
                      <p:cNvSpPr/>
                      <p:nvPr/>
                    </p:nvSpPr>
                    <p:spPr>
                      <a:xfrm>
                        <a:off x="925200" y="68508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70" name="Oval 229"/>
                      <p:cNvSpPr/>
                      <p:nvPr/>
                    </p:nvSpPr>
                    <p:spPr>
                      <a:xfrm>
                        <a:off x="1305360" y="66470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71" name="Oval 230"/>
                      <p:cNvSpPr/>
                      <p:nvPr/>
                    </p:nvSpPr>
                    <p:spPr>
                      <a:xfrm>
                        <a:off x="1066680" y="6984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72" name="Oval 231"/>
                      <p:cNvSpPr/>
                      <p:nvPr/>
                    </p:nvSpPr>
                    <p:spPr>
                      <a:xfrm>
                        <a:off x="756360" y="70426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73" name="Oval 232"/>
                      <p:cNvSpPr/>
                      <p:nvPr/>
                    </p:nvSpPr>
                    <p:spPr>
                      <a:xfrm>
                        <a:off x="1033920" y="71996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74" name="Oval 233"/>
                      <p:cNvSpPr/>
                      <p:nvPr/>
                    </p:nvSpPr>
                    <p:spPr>
                      <a:xfrm>
                        <a:off x="822600" y="71589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75" name="Oval 234"/>
                      <p:cNvSpPr/>
                      <p:nvPr/>
                    </p:nvSpPr>
                    <p:spPr>
                      <a:xfrm>
                        <a:off x="1361520" y="72054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76" name="Oval 235"/>
                      <p:cNvSpPr/>
                      <p:nvPr/>
                    </p:nvSpPr>
                    <p:spPr>
                      <a:xfrm>
                        <a:off x="1617480" y="72752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77" name="Oval 236"/>
                      <p:cNvSpPr/>
                      <p:nvPr/>
                    </p:nvSpPr>
                    <p:spPr>
                      <a:xfrm>
                        <a:off x="1252800" y="75117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78" name="Oval 237"/>
                      <p:cNvSpPr/>
                      <p:nvPr/>
                    </p:nvSpPr>
                    <p:spPr>
                      <a:xfrm>
                        <a:off x="925200" y="7508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79" name="Oval 238"/>
                      <p:cNvSpPr/>
                      <p:nvPr/>
                    </p:nvSpPr>
                    <p:spPr>
                      <a:xfrm>
                        <a:off x="1895760" y="72475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80" name="Oval 239"/>
                      <p:cNvSpPr/>
                      <p:nvPr/>
                    </p:nvSpPr>
                    <p:spPr>
                      <a:xfrm>
                        <a:off x="1831680" y="71312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81" name="Oval 240"/>
                      <p:cNvSpPr/>
                      <p:nvPr/>
                    </p:nvSpPr>
                    <p:spPr>
                      <a:xfrm>
                        <a:off x="1649520" y="70596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82" name="Oval 241"/>
                      <p:cNvSpPr/>
                      <p:nvPr/>
                    </p:nvSpPr>
                    <p:spPr>
                      <a:xfrm>
                        <a:off x="1878120" y="69354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83" name="Oval 242"/>
                      <p:cNvSpPr/>
                      <p:nvPr/>
                    </p:nvSpPr>
                    <p:spPr>
                      <a:xfrm>
                        <a:off x="1936440" y="68288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84" name="Oval 243"/>
                      <p:cNvSpPr/>
                      <p:nvPr/>
                    </p:nvSpPr>
                    <p:spPr>
                      <a:xfrm>
                        <a:off x="1792800" y="67842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85" name="Oval 244"/>
                      <p:cNvSpPr/>
                      <p:nvPr/>
                    </p:nvSpPr>
                    <p:spPr>
                      <a:xfrm>
                        <a:off x="1645560" y="67784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86" name="Oval 245"/>
                      <p:cNvSpPr/>
                      <p:nvPr/>
                    </p:nvSpPr>
                    <p:spPr>
                      <a:xfrm>
                        <a:off x="1513800" y="67453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87" name="Oval 246"/>
                      <p:cNvSpPr/>
                      <p:nvPr/>
                    </p:nvSpPr>
                    <p:spPr>
                      <a:xfrm>
                        <a:off x="1630080" y="69818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88" name="Oval 247"/>
                      <p:cNvSpPr/>
                      <p:nvPr/>
                    </p:nvSpPr>
                    <p:spPr>
                      <a:xfrm>
                        <a:off x="1416600" y="70596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89" name="Oval 248"/>
                      <p:cNvSpPr/>
                      <p:nvPr/>
                    </p:nvSpPr>
                    <p:spPr>
                      <a:xfrm>
                        <a:off x="1368360" y="69840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90" name="Oval 249"/>
                      <p:cNvSpPr/>
                      <p:nvPr/>
                    </p:nvSpPr>
                    <p:spPr>
                      <a:xfrm>
                        <a:off x="1085040" y="67608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91" name="Oval 250"/>
                      <p:cNvSpPr/>
                      <p:nvPr/>
                    </p:nvSpPr>
                    <p:spPr>
                      <a:xfrm>
                        <a:off x="1515600" y="75830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92" name="Oval 251"/>
                      <p:cNvSpPr/>
                      <p:nvPr/>
                    </p:nvSpPr>
                    <p:spPr>
                      <a:xfrm>
                        <a:off x="1796760" y="75578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93" name="Oval 252"/>
                      <p:cNvSpPr/>
                      <p:nvPr/>
                    </p:nvSpPr>
                    <p:spPr>
                      <a:xfrm>
                        <a:off x="657720" y="73472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a2acd1"/>
                      </a:solidFill>
                      <a:ln w="3240">
                        <a:solidFill>
                          <a:srgbClr val="90abd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</p:grpSp>
                <p:grpSp>
                  <p:nvGrpSpPr>
                    <p:cNvPr id="694" name="Group 44"/>
                    <p:cNvGrpSpPr/>
                    <p:nvPr/>
                  </p:nvGrpSpPr>
                  <p:grpSpPr>
                    <a:xfrm>
                      <a:off x="568080" y="6594120"/>
                      <a:ext cx="1423440" cy="1027800"/>
                      <a:chOff x="568080" y="6594120"/>
                      <a:chExt cx="1423440" cy="1027800"/>
                    </a:xfrm>
                  </p:grpSpPr>
                  <p:sp>
                    <p:nvSpPr>
                      <p:cNvPr id="695" name="Oval 197"/>
                      <p:cNvSpPr/>
                      <p:nvPr/>
                    </p:nvSpPr>
                    <p:spPr>
                      <a:xfrm>
                        <a:off x="1114560" y="66326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96" name="Oval 198"/>
                      <p:cNvSpPr/>
                      <p:nvPr/>
                    </p:nvSpPr>
                    <p:spPr>
                      <a:xfrm>
                        <a:off x="895680" y="67510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97" name="Oval 199"/>
                      <p:cNvSpPr/>
                      <p:nvPr/>
                    </p:nvSpPr>
                    <p:spPr>
                      <a:xfrm>
                        <a:off x="736560" y="6842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98" name="Oval 200"/>
                      <p:cNvSpPr/>
                      <p:nvPr/>
                    </p:nvSpPr>
                    <p:spPr>
                      <a:xfrm>
                        <a:off x="568080" y="70322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699" name="Oval 201"/>
                      <p:cNvSpPr/>
                      <p:nvPr/>
                    </p:nvSpPr>
                    <p:spPr>
                      <a:xfrm>
                        <a:off x="887760" y="69876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00" name="Oval 202"/>
                      <p:cNvSpPr/>
                      <p:nvPr/>
                    </p:nvSpPr>
                    <p:spPr>
                      <a:xfrm>
                        <a:off x="889920" y="71020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01" name="Oval 203"/>
                      <p:cNvSpPr/>
                      <p:nvPr/>
                    </p:nvSpPr>
                    <p:spPr>
                      <a:xfrm>
                        <a:off x="717120" y="72864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02" name="Oval 204"/>
                      <p:cNvSpPr/>
                      <p:nvPr/>
                    </p:nvSpPr>
                    <p:spPr>
                      <a:xfrm>
                        <a:off x="843120" y="7191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03" name="Oval 205"/>
                      <p:cNvSpPr/>
                      <p:nvPr/>
                    </p:nvSpPr>
                    <p:spPr>
                      <a:xfrm>
                        <a:off x="1031400" y="72360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04" name="Oval 206"/>
                      <p:cNvSpPr/>
                      <p:nvPr/>
                    </p:nvSpPr>
                    <p:spPr>
                      <a:xfrm>
                        <a:off x="994680" y="74491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05" name="Oval 207"/>
                      <p:cNvSpPr/>
                      <p:nvPr/>
                    </p:nvSpPr>
                    <p:spPr>
                      <a:xfrm>
                        <a:off x="1168920" y="69703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06" name="Oval 208"/>
                      <p:cNvSpPr/>
                      <p:nvPr/>
                    </p:nvSpPr>
                    <p:spPr>
                      <a:xfrm>
                        <a:off x="1267920" y="68965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07" name="Oval 209"/>
                      <p:cNvSpPr/>
                      <p:nvPr/>
                    </p:nvSpPr>
                    <p:spPr>
                      <a:xfrm>
                        <a:off x="1320120" y="67316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08" name="Oval 210"/>
                      <p:cNvSpPr/>
                      <p:nvPr/>
                    </p:nvSpPr>
                    <p:spPr>
                      <a:xfrm>
                        <a:off x="1322280" y="72280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09" name="Oval 211"/>
                      <p:cNvSpPr/>
                      <p:nvPr/>
                    </p:nvSpPr>
                    <p:spPr>
                      <a:xfrm>
                        <a:off x="1157400" y="72126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10" name="Oval 212"/>
                      <p:cNvSpPr/>
                      <p:nvPr/>
                    </p:nvSpPr>
                    <p:spPr>
                      <a:xfrm>
                        <a:off x="1318320" y="74473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11" name="Oval 213"/>
                      <p:cNvSpPr/>
                      <p:nvPr/>
                    </p:nvSpPr>
                    <p:spPr>
                      <a:xfrm>
                        <a:off x="1427040" y="72648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12" name="Oval 214"/>
                      <p:cNvSpPr/>
                      <p:nvPr/>
                    </p:nvSpPr>
                    <p:spPr>
                      <a:xfrm>
                        <a:off x="1611000" y="73018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13" name="Oval 215"/>
                      <p:cNvSpPr/>
                      <p:nvPr/>
                    </p:nvSpPr>
                    <p:spPr>
                      <a:xfrm>
                        <a:off x="1580040" y="75265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14" name="Oval 216"/>
                      <p:cNvSpPr/>
                      <p:nvPr/>
                    </p:nvSpPr>
                    <p:spPr>
                      <a:xfrm>
                        <a:off x="1710000" y="72396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15" name="Oval 217"/>
                      <p:cNvSpPr/>
                      <p:nvPr/>
                    </p:nvSpPr>
                    <p:spPr>
                      <a:xfrm>
                        <a:off x="1475280" y="69894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16" name="Oval 218"/>
                      <p:cNvSpPr/>
                      <p:nvPr/>
                    </p:nvSpPr>
                    <p:spPr>
                      <a:xfrm>
                        <a:off x="1487160" y="70362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17" name="Oval 219"/>
                      <p:cNvSpPr/>
                      <p:nvPr/>
                    </p:nvSpPr>
                    <p:spPr>
                      <a:xfrm>
                        <a:off x="1686600" y="69256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18" name="Oval 220"/>
                      <p:cNvSpPr/>
                      <p:nvPr/>
                    </p:nvSpPr>
                    <p:spPr>
                      <a:xfrm>
                        <a:off x="1739160" y="68248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19" name="Oval 221"/>
                      <p:cNvSpPr/>
                      <p:nvPr/>
                    </p:nvSpPr>
                    <p:spPr>
                      <a:xfrm>
                        <a:off x="1597680" y="67878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20" name="Oval 222"/>
                      <p:cNvSpPr/>
                      <p:nvPr/>
                    </p:nvSpPr>
                    <p:spPr>
                      <a:xfrm>
                        <a:off x="1527840" y="68364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21" name="Oval 223"/>
                      <p:cNvSpPr/>
                      <p:nvPr/>
                    </p:nvSpPr>
                    <p:spPr>
                      <a:xfrm>
                        <a:off x="1762200" y="65941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22" name="Oval 224"/>
                      <p:cNvSpPr/>
                      <p:nvPr/>
                    </p:nvSpPr>
                    <p:spPr>
                      <a:xfrm>
                        <a:off x="1896120" y="70786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23" name="Oval 225"/>
                      <p:cNvSpPr/>
                      <p:nvPr/>
                    </p:nvSpPr>
                    <p:spPr>
                      <a:xfrm>
                        <a:off x="1861200" y="74977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24" name="Oval 226"/>
                      <p:cNvSpPr/>
                      <p:nvPr/>
                    </p:nvSpPr>
                    <p:spPr>
                      <a:xfrm>
                        <a:off x="1843920" y="71892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25" name="Oval 227"/>
                      <p:cNvSpPr/>
                      <p:nvPr/>
                    </p:nvSpPr>
                    <p:spPr>
                      <a:xfrm>
                        <a:off x="1715760" y="68306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cc7d1"/>
                      </a:solidFill>
                      <a:ln w="3240">
                        <a:solidFill>
                          <a:srgbClr val="8cc7d1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</p:grpSp>
                <p:grpSp>
                  <p:nvGrpSpPr>
                    <p:cNvPr id="726" name="Group 45"/>
                    <p:cNvGrpSpPr/>
                    <p:nvPr/>
                  </p:nvGrpSpPr>
                  <p:grpSpPr>
                    <a:xfrm>
                      <a:off x="632880" y="6638760"/>
                      <a:ext cx="1438200" cy="1078560"/>
                      <a:chOff x="632880" y="6638760"/>
                      <a:chExt cx="1438200" cy="1078560"/>
                    </a:xfrm>
                  </p:grpSpPr>
                  <p:sp>
                    <p:nvSpPr>
                      <p:cNvPr id="727" name="Oval 143"/>
                      <p:cNvSpPr/>
                      <p:nvPr/>
                    </p:nvSpPr>
                    <p:spPr>
                      <a:xfrm>
                        <a:off x="1620720" y="66931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28" name="Oval 144"/>
                      <p:cNvSpPr/>
                      <p:nvPr/>
                    </p:nvSpPr>
                    <p:spPr>
                      <a:xfrm>
                        <a:off x="1618920" y="68191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29" name="Oval 145"/>
                      <p:cNvSpPr/>
                      <p:nvPr/>
                    </p:nvSpPr>
                    <p:spPr>
                      <a:xfrm>
                        <a:off x="1779840" y="66834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30" name="Oval 146"/>
                      <p:cNvSpPr/>
                      <p:nvPr/>
                    </p:nvSpPr>
                    <p:spPr>
                      <a:xfrm>
                        <a:off x="1834200" y="68112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31" name="Oval 147"/>
                      <p:cNvSpPr/>
                      <p:nvPr/>
                    </p:nvSpPr>
                    <p:spPr>
                      <a:xfrm>
                        <a:off x="1710000" y="69120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32" name="Oval 148"/>
                      <p:cNvSpPr/>
                      <p:nvPr/>
                    </p:nvSpPr>
                    <p:spPr>
                      <a:xfrm>
                        <a:off x="1805040" y="69782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33" name="Oval 149"/>
                      <p:cNvSpPr/>
                      <p:nvPr/>
                    </p:nvSpPr>
                    <p:spPr>
                      <a:xfrm>
                        <a:off x="1975680" y="70963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34" name="Oval 150"/>
                      <p:cNvSpPr/>
                      <p:nvPr/>
                    </p:nvSpPr>
                    <p:spPr>
                      <a:xfrm>
                        <a:off x="1859400" y="71758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35" name="Oval 151"/>
                      <p:cNvSpPr/>
                      <p:nvPr/>
                    </p:nvSpPr>
                    <p:spPr>
                      <a:xfrm>
                        <a:off x="1797120" y="72457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36" name="Oval 152"/>
                      <p:cNvSpPr/>
                      <p:nvPr/>
                    </p:nvSpPr>
                    <p:spPr>
                      <a:xfrm>
                        <a:off x="1692360" y="7319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37" name="Oval 153"/>
                      <p:cNvSpPr/>
                      <p:nvPr/>
                    </p:nvSpPr>
                    <p:spPr>
                      <a:xfrm>
                        <a:off x="1774080" y="7391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38" name="Oval 154"/>
                      <p:cNvSpPr/>
                      <p:nvPr/>
                    </p:nvSpPr>
                    <p:spPr>
                      <a:xfrm>
                        <a:off x="1938600" y="75211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39" name="Oval 155"/>
                      <p:cNvSpPr/>
                      <p:nvPr/>
                    </p:nvSpPr>
                    <p:spPr>
                      <a:xfrm>
                        <a:off x="1824480" y="75909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40" name="Oval 156"/>
                      <p:cNvSpPr/>
                      <p:nvPr/>
                    </p:nvSpPr>
                    <p:spPr>
                      <a:xfrm>
                        <a:off x="1657800" y="7544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41" name="Oval 157"/>
                      <p:cNvSpPr/>
                      <p:nvPr/>
                    </p:nvSpPr>
                    <p:spPr>
                      <a:xfrm>
                        <a:off x="1545120" y="76219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42" name="Oval 158"/>
                      <p:cNvSpPr/>
                      <p:nvPr/>
                    </p:nvSpPr>
                    <p:spPr>
                      <a:xfrm>
                        <a:off x="1574280" y="73951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43" name="Oval 159"/>
                      <p:cNvSpPr/>
                      <p:nvPr/>
                    </p:nvSpPr>
                    <p:spPr>
                      <a:xfrm>
                        <a:off x="1488960" y="74296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44" name="Oval 160"/>
                      <p:cNvSpPr/>
                      <p:nvPr/>
                    </p:nvSpPr>
                    <p:spPr>
                      <a:xfrm>
                        <a:off x="1393920" y="74667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45" name="Oval 161"/>
                      <p:cNvSpPr/>
                      <p:nvPr/>
                    </p:nvSpPr>
                    <p:spPr>
                      <a:xfrm>
                        <a:off x="1281600" y="75463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46" name="Oval 162"/>
                      <p:cNvSpPr/>
                      <p:nvPr/>
                    </p:nvSpPr>
                    <p:spPr>
                      <a:xfrm>
                        <a:off x="1518120" y="72709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47" name="Oval 163"/>
                      <p:cNvSpPr/>
                      <p:nvPr/>
                    </p:nvSpPr>
                    <p:spPr>
                      <a:xfrm>
                        <a:off x="1525680" y="7191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48" name="Oval 164"/>
                      <p:cNvSpPr/>
                      <p:nvPr/>
                    </p:nvSpPr>
                    <p:spPr>
                      <a:xfrm>
                        <a:off x="1444320" y="71020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49" name="Oval 165"/>
                      <p:cNvSpPr/>
                      <p:nvPr/>
                    </p:nvSpPr>
                    <p:spPr>
                      <a:xfrm>
                        <a:off x="1546920" y="70030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50" name="Oval 166"/>
                      <p:cNvSpPr/>
                      <p:nvPr/>
                    </p:nvSpPr>
                    <p:spPr>
                      <a:xfrm>
                        <a:off x="1554840" y="70362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51" name="Oval 167"/>
                      <p:cNvSpPr/>
                      <p:nvPr/>
                    </p:nvSpPr>
                    <p:spPr>
                      <a:xfrm>
                        <a:off x="1754640" y="70945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52" name="Oval 168"/>
                      <p:cNvSpPr/>
                      <p:nvPr/>
                    </p:nvSpPr>
                    <p:spPr>
                      <a:xfrm>
                        <a:off x="1415160" y="67338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53" name="Oval 169"/>
                      <p:cNvSpPr/>
                      <p:nvPr/>
                    </p:nvSpPr>
                    <p:spPr>
                      <a:xfrm>
                        <a:off x="1465560" y="68925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54" name="Oval 170"/>
                      <p:cNvSpPr/>
                      <p:nvPr/>
                    </p:nvSpPr>
                    <p:spPr>
                      <a:xfrm>
                        <a:off x="1388160" y="68907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55" name="Oval 171"/>
                      <p:cNvSpPr/>
                      <p:nvPr/>
                    </p:nvSpPr>
                    <p:spPr>
                      <a:xfrm>
                        <a:off x="1360800" y="69044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56" name="Oval 172"/>
                      <p:cNvSpPr/>
                      <p:nvPr/>
                    </p:nvSpPr>
                    <p:spPr>
                      <a:xfrm>
                        <a:off x="1261080" y="7193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57" name="Oval 173"/>
                      <p:cNvSpPr/>
                      <p:nvPr/>
                    </p:nvSpPr>
                    <p:spPr>
                      <a:xfrm>
                        <a:off x="1235880" y="71272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58" name="Oval 174"/>
                      <p:cNvSpPr/>
                      <p:nvPr/>
                    </p:nvSpPr>
                    <p:spPr>
                      <a:xfrm>
                        <a:off x="1284480" y="73213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59" name="Oval 175"/>
                      <p:cNvSpPr/>
                      <p:nvPr/>
                    </p:nvSpPr>
                    <p:spPr>
                      <a:xfrm>
                        <a:off x="1231920" y="73483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60" name="Oval 176"/>
                      <p:cNvSpPr/>
                      <p:nvPr/>
                    </p:nvSpPr>
                    <p:spPr>
                      <a:xfrm>
                        <a:off x="1076760" y="74667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61" name="Oval 177"/>
                      <p:cNvSpPr/>
                      <p:nvPr/>
                    </p:nvSpPr>
                    <p:spPr>
                      <a:xfrm>
                        <a:off x="950760" y="75481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62" name="Oval 178"/>
                      <p:cNvSpPr/>
                      <p:nvPr/>
                    </p:nvSpPr>
                    <p:spPr>
                      <a:xfrm>
                        <a:off x="1111680" y="72493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63" name="Oval 179"/>
                      <p:cNvSpPr/>
                      <p:nvPr/>
                    </p:nvSpPr>
                    <p:spPr>
                      <a:xfrm>
                        <a:off x="989640" y="73231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64" name="Oval 180"/>
                      <p:cNvSpPr/>
                      <p:nvPr/>
                    </p:nvSpPr>
                    <p:spPr>
                      <a:xfrm>
                        <a:off x="904320" y="73522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65" name="Oval 181"/>
                      <p:cNvSpPr/>
                      <p:nvPr/>
                    </p:nvSpPr>
                    <p:spPr>
                      <a:xfrm>
                        <a:off x="799560" y="73018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66" name="Oval 182"/>
                      <p:cNvSpPr/>
                      <p:nvPr/>
                    </p:nvSpPr>
                    <p:spPr>
                      <a:xfrm>
                        <a:off x="687240" y="73890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67" name="Oval 183"/>
                      <p:cNvSpPr/>
                      <p:nvPr/>
                    </p:nvSpPr>
                    <p:spPr>
                      <a:xfrm>
                        <a:off x="929520" y="71949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68" name="Oval 184"/>
                      <p:cNvSpPr/>
                      <p:nvPr/>
                    </p:nvSpPr>
                    <p:spPr>
                      <a:xfrm>
                        <a:off x="964440" y="71175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69" name="Oval 185"/>
                      <p:cNvSpPr/>
                      <p:nvPr/>
                    </p:nvSpPr>
                    <p:spPr>
                      <a:xfrm>
                        <a:off x="1006920" y="70963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70" name="Oval 186"/>
                      <p:cNvSpPr/>
                      <p:nvPr/>
                    </p:nvSpPr>
                    <p:spPr>
                      <a:xfrm>
                        <a:off x="632880" y="7193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71" name="Oval 187"/>
                      <p:cNvSpPr/>
                      <p:nvPr/>
                    </p:nvSpPr>
                    <p:spPr>
                      <a:xfrm>
                        <a:off x="666000" y="70340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72" name="Oval 188"/>
                      <p:cNvSpPr/>
                      <p:nvPr/>
                    </p:nvSpPr>
                    <p:spPr>
                      <a:xfrm>
                        <a:off x="788040" y="70052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73" name="Oval 189"/>
                      <p:cNvSpPr/>
                      <p:nvPr/>
                    </p:nvSpPr>
                    <p:spPr>
                      <a:xfrm>
                        <a:off x="960480" y="69044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74" name="Oval 190"/>
                      <p:cNvSpPr/>
                      <p:nvPr/>
                    </p:nvSpPr>
                    <p:spPr>
                      <a:xfrm>
                        <a:off x="970200" y="69818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75" name="Oval 191"/>
                      <p:cNvSpPr/>
                      <p:nvPr/>
                    </p:nvSpPr>
                    <p:spPr>
                      <a:xfrm>
                        <a:off x="1123560" y="70282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76" name="Oval 192"/>
                      <p:cNvSpPr/>
                      <p:nvPr/>
                    </p:nvSpPr>
                    <p:spPr>
                      <a:xfrm>
                        <a:off x="1270800" y="69566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77" name="Oval 193"/>
                      <p:cNvSpPr/>
                      <p:nvPr/>
                    </p:nvSpPr>
                    <p:spPr>
                      <a:xfrm>
                        <a:off x="824760" y="6840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78" name="Oval 194"/>
                      <p:cNvSpPr/>
                      <p:nvPr/>
                    </p:nvSpPr>
                    <p:spPr>
                      <a:xfrm>
                        <a:off x="985680" y="67510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79" name="Oval 195"/>
                      <p:cNvSpPr/>
                      <p:nvPr/>
                    </p:nvSpPr>
                    <p:spPr>
                      <a:xfrm>
                        <a:off x="1181520" y="67939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80" name="Oval 196"/>
                      <p:cNvSpPr/>
                      <p:nvPr/>
                    </p:nvSpPr>
                    <p:spPr>
                      <a:xfrm>
                        <a:off x="1202760" y="66387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9dfa6"/>
                      </a:solidFill>
                      <a:ln w="3240">
                        <a:solidFill>
                          <a:srgbClr val="e9dfa6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</p:grpSp>
                <p:grpSp>
                  <p:nvGrpSpPr>
                    <p:cNvPr id="781" name="Group 46"/>
                    <p:cNvGrpSpPr/>
                    <p:nvPr/>
                  </p:nvGrpSpPr>
                  <p:grpSpPr>
                    <a:xfrm>
                      <a:off x="630000" y="6669360"/>
                      <a:ext cx="1326600" cy="748800"/>
                      <a:chOff x="630000" y="6669360"/>
                      <a:chExt cx="1326600" cy="748800"/>
                    </a:xfrm>
                  </p:grpSpPr>
                  <p:sp>
                    <p:nvSpPr>
                      <p:cNvPr id="782" name="Oval 126"/>
                      <p:cNvSpPr/>
                      <p:nvPr/>
                    </p:nvSpPr>
                    <p:spPr>
                      <a:xfrm>
                        <a:off x="1861200" y="67197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83" name="Oval 127"/>
                      <p:cNvSpPr/>
                      <p:nvPr/>
                    </p:nvSpPr>
                    <p:spPr>
                      <a:xfrm>
                        <a:off x="1727280" y="6669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84" name="Oval 128"/>
                      <p:cNvSpPr/>
                      <p:nvPr/>
                    </p:nvSpPr>
                    <p:spPr>
                      <a:xfrm>
                        <a:off x="1802880" y="68864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85" name="Oval 129"/>
                      <p:cNvSpPr/>
                      <p:nvPr/>
                    </p:nvSpPr>
                    <p:spPr>
                      <a:xfrm>
                        <a:off x="1742760" y="69814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86" name="Oval 130"/>
                      <p:cNvSpPr/>
                      <p:nvPr/>
                    </p:nvSpPr>
                    <p:spPr>
                      <a:xfrm>
                        <a:off x="1550880" y="68612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87" name="Oval 131"/>
                      <p:cNvSpPr/>
                      <p:nvPr/>
                    </p:nvSpPr>
                    <p:spPr>
                      <a:xfrm>
                        <a:off x="1368720" y="6797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88" name="Oval 132"/>
                      <p:cNvSpPr/>
                      <p:nvPr/>
                    </p:nvSpPr>
                    <p:spPr>
                      <a:xfrm>
                        <a:off x="1195920" y="67140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89" name="Oval 133"/>
                      <p:cNvSpPr/>
                      <p:nvPr/>
                    </p:nvSpPr>
                    <p:spPr>
                      <a:xfrm>
                        <a:off x="949680" y="68050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90" name="Oval 134"/>
                      <p:cNvSpPr/>
                      <p:nvPr/>
                    </p:nvSpPr>
                    <p:spPr>
                      <a:xfrm>
                        <a:off x="798480" y="68727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91" name="Oval 135"/>
                      <p:cNvSpPr/>
                      <p:nvPr/>
                    </p:nvSpPr>
                    <p:spPr>
                      <a:xfrm>
                        <a:off x="821880" y="69350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92" name="Oval 136"/>
                      <p:cNvSpPr/>
                      <p:nvPr/>
                    </p:nvSpPr>
                    <p:spPr>
                      <a:xfrm>
                        <a:off x="630000" y="70840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93" name="Oval 137"/>
                      <p:cNvSpPr/>
                      <p:nvPr/>
                    </p:nvSpPr>
                    <p:spPr>
                      <a:xfrm>
                        <a:off x="641520" y="71150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94" name="Oval 138"/>
                      <p:cNvSpPr/>
                      <p:nvPr/>
                    </p:nvSpPr>
                    <p:spPr>
                      <a:xfrm>
                        <a:off x="911160" y="7272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95" name="Oval 139"/>
                      <p:cNvSpPr/>
                      <p:nvPr/>
                    </p:nvSpPr>
                    <p:spPr>
                      <a:xfrm>
                        <a:off x="1229040" y="70358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96" name="Oval 140"/>
                      <p:cNvSpPr/>
                      <p:nvPr/>
                    </p:nvSpPr>
                    <p:spPr>
                      <a:xfrm>
                        <a:off x="1226880" y="72374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97" name="Oval 141"/>
                      <p:cNvSpPr/>
                      <p:nvPr/>
                    </p:nvSpPr>
                    <p:spPr>
                      <a:xfrm>
                        <a:off x="1488960" y="73227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798" name="Oval 142"/>
                      <p:cNvSpPr/>
                      <p:nvPr/>
                    </p:nvSpPr>
                    <p:spPr>
                      <a:xfrm>
                        <a:off x="1767960" y="72896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d4969a"/>
                      </a:solidFill>
                      <a:ln w="3240">
                        <a:solidFill>
                          <a:srgbClr val="d4969a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</p:grpSp>
                <p:grpSp>
                  <p:nvGrpSpPr>
                    <p:cNvPr id="799" name="Group 47"/>
                    <p:cNvGrpSpPr/>
                    <p:nvPr/>
                  </p:nvGrpSpPr>
                  <p:grpSpPr>
                    <a:xfrm>
                      <a:off x="583200" y="6665400"/>
                      <a:ext cx="1474200" cy="1055160"/>
                      <a:chOff x="583200" y="6665400"/>
                      <a:chExt cx="1474200" cy="1055160"/>
                    </a:xfrm>
                  </p:grpSpPr>
                  <p:sp>
                    <p:nvSpPr>
                      <p:cNvPr id="800" name="Oval 99"/>
                      <p:cNvSpPr/>
                      <p:nvPr/>
                    </p:nvSpPr>
                    <p:spPr>
                      <a:xfrm>
                        <a:off x="1527480" y="66654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01" name="Oval 100"/>
                      <p:cNvSpPr/>
                      <p:nvPr/>
                    </p:nvSpPr>
                    <p:spPr>
                      <a:xfrm>
                        <a:off x="1636200" y="69174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02" name="Oval 101"/>
                      <p:cNvSpPr/>
                      <p:nvPr/>
                    </p:nvSpPr>
                    <p:spPr>
                      <a:xfrm>
                        <a:off x="1766160" y="70570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03" name="Oval 102"/>
                      <p:cNvSpPr/>
                      <p:nvPr/>
                    </p:nvSpPr>
                    <p:spPr>
                      <a:xfrm>
                        <a:off x="1962000" y="71791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04" name="Oval 103"/>
                      <p:cNvSpPr/>
                      <p:nvPr/>
                    </p:nvSpPr>
                    <p:spPr>
                      <a:xfrm>
                        <a:off x="1905480" y="72856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05" name="Oval 104"/>
                      <p:cNvSpPr/>
                      <p:nvPr/>
                    </p:nvSpPr>
                    <p:spPr>
                      <a:xfrm>
                        <a:off x="1707840" y="71773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06" name="Oval 105"/>
                      <p:cNvSpPr/>
                      <p:nvPr/>
                    </p:nvSpPr>
                    <p:spPr>
                      <a:xfrm>
                        <a:off x="1525680" y="71074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07" name="Oval 106"/>
                      <p:cNvSpPr/>
                      <p:nvPr/>
                    </p:nvSpPr>
                    <p:spPr>
                      <a:xfrm>
                        <a:off x="1331640" y="69930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08" name="Oval 107"/>
                      <p:cNvSpPr/>
                      <p:nvPr/>
                    </p:nvSpPr>
                    <p:spPr>
                      <a:xfrm>
                        <a:off x="1137960" y="68864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09" name="Oval 108"/>
                      <p:cNvSpPr/>
                      <p:nvPr/>
                    </p:nvSpPr>
                    <p:spPr>
                      <a:xfrm>
                        <a:off x="1112760" y="71035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10" name="Oval 109"/>
                      <p:cNvSpPr/>
                      <p:nvPr/>
                    </p:nvSpPr>
                    <p:spPr>
                      <a:xfrm>
                        <a:off x="974880" y="70628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11" name="Oval 110"/>
                      <p:cNvSpPr/>
                      <p:nvPr/>
                    </p:nvSpPr>
                    <p:spPr>
                      <a:xfrm>
                        <a:off x="753840" y="70862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12" name="Oval 111"/>
                      <p:cNvSpPr/>
                      <p:nvPr/>
                    </p:nvSpPr>
                    <p:spPr>
                      <a:xfrm>
                        <a:off x="583200" y="72759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13" name="Oval 112"/>
                      <p:cNvSpPr/>
                      <p:nvPr/>
                    </p:nvSpPr>
                    <p:spPr>
                      <a:xfrm>
                        <a:off x="949680" y="71967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14" name="Oval 113"/>
                      <p:cNvSpPr/>
                      <p:nvPr/>
                    </p:nvSpPr>
                    <p:spPr>
                      <a:xfrm>
                        <a:off x="1387800" y="7326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15" name="Oval 114"/>
                      <p:cNvSpPr/>
                      <p:nvPr/>
                    </p:nvSpPr>
                    <p:spPr>
                      <a:xfrm>
                        <a:off x="1093320" y="73324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16" name="Oval 115"/>
                      <p:cNvSpPr/>
                      <p:nvPr/>
                    </p:nvSpPr>
                    <p:spPr>
                      <a:xfrm>
                        <a:off x="783000" y="73904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17" name="Oval 116"/>
                      <p:cNvSpPr/>
                      <p:nvPr/>
                    </p:nvSpPr>
                    <p:spPr>
                      <a:xfrm>
                        <a:off x="862560" y="74390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18" name="Oval 117"/>
                      <p:cNvSpPr/>
                      <p:nvPr/>
                    </p:nvSpPr>
                    <p:spPr>
                      <a:xfrm>
                        <a:off x="1056240" y="7551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19" name="Oval 118"/>
                      <p:cNvSpPr/>
                      <p:nvPr/>
                    </p:nvSpPr>
                    <p:spPr>
                      <a:xfrm>
                        <a:off x="1188360" y="74390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20" name="Oval 119"/>
                      <p:cNvSpPr/>
                      <p:nvPr/>
                    </p:nvSpPr>
                    <p:spPr>
                      <a:xfrm>
                        <a:off x="1921320" y="76017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21" name="Oval 120"/>
                      <p:cNvSpPr/>
                      <p:nvPr/>
                    </p:nvSpPr>
                    <p:spPr>
                      <a:xfrm>
                        <a:off x="1727280" y="74876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22" name="Oval 121"/>
                      <p:cNvSpPr/>
                      <p:nvPr/>
                    </p:nvSpPr>
                    <p:spPr>
                      <a:xfrm>
                        <a:off x="1676880" y="7400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23" name="Oval 122"/>
                      <p:cNvSpPr/>
                      <p:nvPr/>
                    </p:nvSpPr>
                    <p:spPr>
                      <a:xfrm>
                        <a:off x="1641960" y="7625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24" name="Oval 123"/>
                      <p:cNvSpPr/>
                      <p:nvPr/>
                    </p:nvSpPr>
                    <p:spPr>
                      <a:xfrm>
                        <a:off x="1446120" y="75128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25" name="Oval 124"/>
                      <p:cNvSpPr/>
                      <p:nvPr/>
                    </p:nvSpPr>
                    <p:spPr>
                      <a:xfrm>
                        <a:off x="1415160" y="7526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26" name="Oval 125"/>
                      <p:cNvSpPr/>
                      <p:nvPr/>
                    </p:nvSpPr>
                    <p:spPr>
                      <a:xfrm>
                        <a:off x="1384200" y="7551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e1b78d"/>
                      </a:solidFill>
                      <a:ln w="3240">
                        <a:solidFill>
                          <a:srgbClr val="e1b78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</p:grpSp>
                <p:grpSp>
                  <p:nvGrpSpPr>
                    <p:cNvPr id="827" name="Group 48"/>
                    <p:cNvGrpSpPr/>
                    <p:nvPr/>
                  </p:nvGrpSpPr>
                  <p:grpSpPr>
                    <a:xfrm>
                      <a:off x="591120" y="6640200"/>
                      <a:ext cx="1547640" cy="930960"/>
                      <a:chOff x="591120" y="6640200"/>
                      <a:chExt cx="1547640" cy="930960"/>
                    </a:xfrm>
                  </p:grpSpPr>
                  <p:sp>
                    <p:nvSpPr>
                      <p:cNvPr id="828" name="Oval 49"/>
                      <p:cNvSpPr/>
                      <p:nvPr/>
                    </p:nvSpPr>
                    <p:spPr>
                      <a:xfrm>
                        <a:off x="697680" y="7121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29" name="Oval 50"/>
                      <p:cNvSpPr/>
                      <p:nvPr/>
                    </p:nvSpPr>
                    <p:spPr>
                      <a:xfrm>
                        <a:off x="591120" y="71150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30" name="Oval 51"/>
                      <p:cNvSpPr/>
                      <p:nvPr/>
                    </p:nvSpPr>
                    <p:spPr>
                      <a:xfrm>
                        <a:off x="771480" y="72122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31" name="Oval 52"/>
                      <p:cNvSpPr/>
                      <p:nvPr/>
                    </p:nvSpPr>
                    <p:spPr>
                      <a:xfrm>
                        <a:off x="969120" y="72799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32" name="Oval 53"/>
                      <p:cNvSpPr/>
                      <p:nvPr/>
                    </p:nvSpPr>
                    <p:spPr>
                      <a:xfrm>
                        <a:off x="1044720" y="7373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33" name="Oval 54"/>
                      <p:cNvSpPr/>
                      <p:nvPr/>
                    </p:nvSpPr>
                    <p:spPr>
                      <a:xfrm>
                        <a:off x="1372320" y="73749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34" name="Oval 55"/>
                      <p:cNvSpPr/>
                      <p:nvPr/>
                    </p:nvSpPr>
                    <p:spPr>
                      <a:xfrm>
                        <a:off x="1294920" y="72856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35" name="Oval 56"/>
                      <p:cNvSpPr/>
                      <p:nvPr/>
                    </p:nvSpPr>
                    <p:spPr>
                      <a:xfrm>
                        <a:off x="1083600" y="71578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36" name="Oval 57"/>
                      <p:cNvSpPr/>
                      <p:nvPr/>
                    </p:nvSpPr>
                    <p:spPr>
                      <a:xfrm>
                        <a:off x="1374480" y="7146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37" name="Oval 58"/>
                      <p:cNvSpPr/>
                      <p:nvPr/>
                    </p:nvSpPr>
                    <p:spPr>
                      <a:xfrm>
                        <a:off x="1304640" y="70610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38" name="Oval 59"/>
                      <p:cNvSpPr/>
                      <p:nvPr/>
                    </p:nvSpPr>
                    <p:spPr>
                      <a:xfrm>
                        <a:off x="934200" y="70221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39" name="Oval 60"/>
                      <p:cNvSpPr/>
                      <p:nvPr/>
                    </p:nvSpPr>
                    <p:spPr>
                      <a:xfrm>
                        <a:off x="862560" y="69310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40" name="Oval 61"/>
                      <p:cNvSpPr/>
                      <p:nvPr/>
                    </p:nvSpPr>
                    <p:spPr>
                      <a:xfrm>
                        <a:off x="761760" y="69271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41" name="Oval 62"/>
                      <p:cNvSpPr/>
                      <p:nvPr/>
                    </p:nvSpPr>
                    <p:spPr>
                      <a:xfrm>
                        <a:off x="1099080" y="69271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42" name="Oval 63"/>
                      <p:cNvSpPr/>
                      <p:nvPr/>
                    </p:nvSpPr>
                    <p:spPr>
                      <a:xfrm>
                        <a:off x="1023480" y="68400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43" name="Oval 64"/>
                      <p:cNvSpPr/>
                      <p:nvPr/>
                    </p:nvSpPr>
                    <p:spPr>
                      <a:xfrm>
                        <a:off x="1240560" y="67215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44" name="Oval 65"/>
                      <p:cNvSpPr/>
                      <p:nvPr/>
                    </p:nvSpPr>
                    <p:spPr>
                      <a:xfrm>
                        <a:off x="1320120" y="68166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45" name="Oval 66"/>
                      <p:cNvSpPr/>
                      <p:nvPr/>
                    </p:nvSpPr>
                    <p:spPr>
                      <a:xfrm>
                        <a:off x="1442160" y="68184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46" name="Oval 67"/>
                      <p:cNvSpPr/>
                      <p:nvPr/>
                    </p:nvSpPr>
                    <p:spPr>
                      <a:xfrm>
                        <a:off x="1531440" y="69156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47" name="Oval 68"/>
                      <p:cNvSpPr/>
                      <p:nvPr/>
                    </p:nvSpPr>
                    <p:spPr>
                      <a:xfrm>
                        <a:off x="1477080" y="7173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48" name="Oval 69"/>
                      <p:cNvSpPr/>
                      <p:nvPr/>
                    </p:nvSpPr>
                    <p:spPr>
                      <a:xfrm>
                        <a:off x="1585800" y="71269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49" name="Oval 70"/>
                      <p:cNvSpPr/>
                      <p:nvPr/>
                    </p:nvSpPr>
                    <p:spPr>
                      <a:xfrm>
                        <a:off x="1663200" y="72295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50" name="Oval 71"/>
                      <p:cNvSpPr/>
                      <p:nvPr/>
                    </p:nvSpPr>
                    <p:spPr>
                      <a:xfrm>
                        <a:off x="1832040" y="73285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51" name="Oval 72"/>
                      <p:cNvSpPr/>
                      <p:nvPr/>
                    </p:nvSpPr>
                    <p:spPr>
                      <a:xfrm>
                        <a:off x="1913400" y="74196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52" name="Oval 73"/>
                      <p:cNvSpPr/>
                      <p:nvPr/>
                    </p:nvSpPr>
                    <p:spPr>
                      <a:xfrm>
                        <a:off x="1733040" y="74757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53" name="Oval 74"/>
                      <p:cNvSpPr/>
                      <p:nvPr/>
                    </p:nvSpPr>
                    <p:spPr>
                      <a:xfrm>
                        <a:off x="1628280" y="74466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54" name="Oval 75"/>
                      <p:cNvSpPr/>
                      <p:nvPr/>
                    </p:nvSpPr>
                    <p:spPr>
                      <a:xfrm>
                        <a:off x="2008440" y="74545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55" name="Oval 76"/>
                      <p:cNvSpPr/>
                      <p:nvPr/>
                    </p:nvSpPr>
                    <p:spPr>
                      <a:xfrm>
                        <a:off x="1558440" y="73576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56" name="Oval 77"/>
                      <p:cNvSpPr/>
                      <p:nvPr/>
                    </p:nvSpPr>
                    <p:spPr>
                      <a:xfrm>
                        <a:off x="1737000" y="7326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57" name="Oval 78"/>
                      <p:cNvSpPr/>
                      <p:nvPr/>
                    </p:nvSpPr>
                    <p:spPr>
                      <a:xfrm>
                        <a:off x="1473120" y="74023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58" name="Oval 79"/>
                      <p:cNvSpPr/>
                      <p:nvPr/>
                    </p:nvSpPr>
                    <p:spPr>
                      <a:xfrm>
                        <a:off x="1455840" y="73576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59" name="Oval 80"/>
                      <p:cNvSpPr/>
                      <p:nvPr/>
                    </p:nvSpPr>
                    <p:spPr>
                      <a:xfrm>
                        <a:off x="1946520" y="70009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60" name="Oval 81"/>
                      <p:cNvSpPr/>
                      <p:nvPr/>
                    </p:nvSpPr>
                    <p:spPr>
                      <a:xfrm>
                        <a:off x="2043360" y="70318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61" name="Oval 82"/>
                      <p:cNvSpPr/>
                      <p:nvPr/>
                    </p:nvSpPr>
                    <p:spPr>
                      <a:xfrm>
                        <a:off x="1818360" y="70164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62" name="Oval 83"/>
                      <p:cNvSpPr/>
                      <p:nvPr/>
                    </p:nvSpPr>
                    <p:spPr>
                      <a:xfrm>
                        <a:off x="1893960" y="71092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63" name="Oval 84"/>
                      <p:cNvSpPr/>
                      <p:nvPr/>
                    </p:nvSpPr>
                    <p:spPr>
                      <a:xfrm>
                        <a:off x="1037160" y="7047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64" name="Oval 85"/>
                      <p:cNvSpPr/>
                      <p:nvPr/>
                    </p:nvSpPr>
                    <p:spPr>
                      <a:xfrm>
                        <a:off x="1178640" y="71848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65" name="Oval 86"/>
                      <p:cNvSpPr/>
                      <p:nvPr/>
                    </p:nvSpPr>
                    <p:spPr>
                      <a:xfrm>
                        <a:off x="1198080" y="728208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66" name="Oval 87"/>
                      <p:cNvSpPr/>
                      <p:nvPr/>
                    </p:nvSpPr>
                    <p:spPr>
                      <a:xfrm>
                        <a:off x="1145520" y="73962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67" name="Oval 88"/>
                      <p:cNvSpPr/>
                      <p:nvPr/>
                    </p:nvSpPr>
                    <p:spPr>
                      <a:xfrm>
                        <a:off x="870120" y="72392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68" name="Oval 89"/>
                      <p:cNvSpPr/>
                      <p:nvPr/>
                    </p:nvSpPr>
                    <p:spPr>
                      <a:xfrm>
                        <a:off x="1201680" y="705492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69" name="Oval 90"/>
                      <p:cNvSpPr/>
                      <p:nvPr/>
                    </p:nvSpPr>
                    <p:spPr>
                      <a:xfrm>
                        <a:off x="1703880" y="67410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70" name="Oval 91"/>
                      <p:cNvSpPr/>
                      <p:nvPr/>
                    </p:nvSpPr>
                    <p:spPr>
                      <a:xfrm>
                        <a:off x="1684440" y="66402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71" name="Oval 92"/>
                      <p:cNvSpPr/>
                      <p:nvPr/>
                    </p:nvSpPr>
                    <p:spPr>
                      <a:xfrm>
                        <a:off x="1149480" y="67118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72" name="Oval 93"/>
                      <p:cNvSpPr/>
                      <p:nvPr/>
                    </p:nvSpPr>
                    <p:spPr>
                      <a:xfrm>
                        <a:off x="1641960" y="71694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73" name="Oval 94"/>
                      <p:cNvSpPr/>
                      <p:nvPr/>
                    </p:nvSpPr>
                    <p:spPr>
                      <a:xfrm>
                        <a:off x="1624680" y="69408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74" name="Oval 95"/>
                      <p:cNvSpPr/>
                      <p:nvPr/>
                    </p:nvSpPr>
                    <p:spPr>
                      <a:xfrm>
                        <a:off x="1758240" y="691560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75" name="Oval 96"/>
                      <p:cNvSpPr/>
                      <p:nvPr/>
                    </p:nvSpPr>
                    <p:spPr>
                      <a:xfrm>
                        <a:off x="1707840" y="70239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76" name="Oval 97"/>
                      <p:cNvSpPr/>
                      <p:nvPr/>
                    </p:nvSpPr>
                    <p:spPr>
                      <a:xfrm>
                        <a:off x="1203840" y="694836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  <p:sp>
                    <p:nvSpPr>
                      <p:cNvPr id="877" name="Oval 98"/>
                      <p:cNvSpPr/>
                      <p:nvPr/>
                    </p:nvSpPr>
                    <p:spPr>
                      <a:xfrm>
                        <a:off x="907200" y="7064640"/>
                        <a:ext cx="95400" cy="95400"/>
                      </a:xfrm>
                      <a:prstGeom prst="ellipse">
                        <a:avLst/>
                      </a:prstGeom>
                      <a:solidFill>
                        <a:srgbClr val="89a7cf">
                          <a:alpha val="76000"/>
                        </a:srgbClr>
                      </a:solidFill>
                      <a:ln w="3240">
                        <a:solidFill>
                          <a:srgbClr val="83a3cd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numCol="1" spcCol="0" lIns="76680" rIns="76680" tIns="33840" bIns="33840" anchor="ctr">
                        <a:noAutofit/>
                      </a:bodyPr>
                      <a:p>
                        <a:endParaRPr b="0" lang="en-GB" sz="151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Amino"/>
                        </a:endParaRPr>
                      </a:p>
                    </p:txBody>
                  </p:sp>
                </p:grpSp>
              </p:grpSp>
            </p:grpSp>
          </p:grpSp>
        </p:grpSp>
        <p:grpSp>
          <p:nvGrpSpPr>
            <p:cNvPr id="878" name="Group 9"/>
            <p:cNvGrpSpPr/>
            <p:nvPr/>
          </p:nvGrpSpPr>
          <p:grpSpPr>
            <a:xfrm>
              <a:off x="515520" y="5808960"/>
              <a:ext cx="7867080" cy="3351960"/>
              <a:chOff x="515520" y="5808960"/>
              <a:chExt cx="7867080" cy="3351960"/>
            </a:xfrm>
          </p:grpSpPr>
          <p:sp>
            <p:nvSpPr>
              <p:cNvPr id="879" name="Flowchart: Stored Data 31"/>
              <p:cNvSpPr/>
              <p:nvPr/>
            </p:nvSpPr>
            <p:spPr>
              <a:xfrm rot="10800000">
                <a:off x="4896360" y="5808960"/>
                <a:ext cx="3486240" cy="3351960"/>
              </a:xfrm>
              <a:prstGeom prst="flowChartOnlineStorage">
                <a:avLst/>
              </a:prstGeom>
              <a:solidFill>
                <a:schemeClr val="lt1">
                  <a:lumMod val="95000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510" strike="noStrike" u="none">
                  <a:solidFill>
                    <a:schemeClr val="lt1"/>
                  </a:solidFill>
                  <a:effectLst/>
                  <a:uFillTx/>
                  <a:latin typeface="Verdana"/>
                </a:endParaRPr>
              </a:p>
            </p:txBody>
          </p:sp>
          <p:cxnSp>
            <p:nvCxnSpPr>
              <p:cNvPr id="880" name="Straight Connector 32"/>
              <p:cNvCxnSpPr/>
              <p:nvPr/>
            </p:nvCxnSpPr>
            <p:spPr>
              <a:xfrm>
                <a:off x="515520" y="5815080"/>
                <a:ext cx="4700880" cy="360"/>
              </a:xfrm>
              <a:prstGeom prst="straightConnector1">
                <a:avLst/>
              </a:prstGeom>
              <a:ln w="31680">
                <a:solidFill>
                  <a:srgbClr val="f2f2f2"/>
                </a:solidFill>
                <a:miter/>
              </a:ln>
            </p:spPr>
          </p:cxnSp>
        </p:grpSp>
        <p:grpSp>
          <p:nvGrpSpPr>
            <p:cNvPr id="881" name="Group 14"/>
            <p:cNvGrpSpPr/>
            <p:nvPr/>
          </p:nvGrpSpPr>
          <p:grpSpPr>
            <a:xfrm>
              <a:off x="5470200" y="6258960"/>
              <a:ext cx="2747160" cy="2193480"/>
              <a:chOff x="5470200" y="6258960"/>
              <a:chExt cx="2747160" cy="2193480"/>
            </a:xfrm>
          </p:grpSpPr>
          <p:grpSp>
            <p:nvGrpSpPr>
              <p:cNvPr id="882" name="Group 16"/>
              <p:cNvGrpSpPr/>
              <p:nvPr/>
            </p:nvGrpSpPr>
            <p:grpSpPr>
              <a:xfrm>
                <a:off x="5470200" y="6258960"/>
                <a:ext cx="2293200" cy="371880"/>
                <a:chOff x="5470200" y="6258960"/>
                <a:chExt cx="2293200" cy="371880"/>
              </a:xfrm>
            </p:grpSpPr>
            <p:sp>
              <p:nvSpPr>
                <p:cNvPr id="883" name="Oval 29"/>
                <p:cNvSpPr/>
                <p:nvPr/>
              </p:nvSpPr>
              <p:spPr>
                <a:xfrm>
                  <a:off x="5470200" y="6258960"/>
                  <a:ext cx="371880" cy="371880"/>
                </a:xfrm>
                <a:prstGeom prst="ellipse">
                  <a:avLst/>
                </a:prstGeom>
                <a:solidFill>
                  <a:schemeClr val="lt1"/>
                </a:solidFill>
                <a:ln w="12600">
                  <a:noFill/>
                </a:ln>
                <a:effectLst>
                  <a:outerShdw dist="37674" dir="2700000" blurRad="50760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endParaRPr b="0" lang="en-GB" sz="1180" strike="noStrike" u="none">
                    <a:solidFill>
                      <a:schemeClr val="lt1"/>
                    </a:solidFill>
                    <a:effectLst/>
                    <a:uFillTx/>
                    <a:latin typeface="Amino"/>
                  </a:endParaRPr>
                </a:p>
              </p:txBody>
            </p:sp>
            <p:sp>
              <p:nvSpPr>
                <p:cNvPr id="884" name="Rectangle 30"/>
                <p:cNvSpPr/>
                <p:nvPr/>
              </p:nvSpPr>
              <p:spPr>
                <a:xfrm>
                  <a:off x="5843520" y="6332760"/>
                  <a:ext cx="1919880" cy="270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spAutoFit/>
                </a:bodyPr>
                <a:p>
                  <a:pPr defTabSz="457200">
                    <a:lnSpc>
                      <a:spcPct val="100000"/>
                    </a:lnSpc>
                  </a:pPr>
                  <a:r>
                    <a:rPr b="0" lang="en-US" sz="1180" strike="noStrike" u="none">
                      <a:solidFill>
                        <a:schemeClr val="dk1"/>
                      </a:solidFill>
                      <a:effectLst/>
                      <a:uFillTx/>
                      <a:latin typeface="Amino"/>
                    </a:rPr>
                    <a:t>Protein synthesis</a:t>
                  </a:r>
                  <a:endParaRPr b="0" lang="en-US" sz="118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</p:grpSp>
          <p:grpSp>
            <p:nvGrpSpPr>
              <p:cNvPr id="885" name="Group 17"/>
              <p:cNvGrpSpPr/>
              <p:nvPr/>
            </p:nvGrpSpPr>
            <p:grpSpPr>
              <a:xfrm>
                <a:off x="5556960" y="6700680"/>
                <a:ext cx="2503080" cy="449640"/>
                <a:chOff x="5556960" y="6700680"/>
                <a:chExt cx="2503080" cy="449640"/>
              </a:xfrm>
            </p:grpSpPr>
            <p:sp>
              <p:nvSpPr>
                <p:cNvPr id="886" name="Rectangle 27"/>
                <p:cNvSpPr/>
                <p:nvPr/>
              </p:nvSpPr>
              <p:spPr>
                <a:xfrm>
                  <a:off x="5932800" y="6700680"/>
                  <a:ext cx="2127240" cy="4496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spAutoFit/>
                </a:bodyPr>
                <a:p>
                  <a:pPr defTabSz="457200">
                    <a:lnSpc>
                      <a:spcPct val="100000"/>
                    </a:lnSpc>
                  </a:pPr>
                  <a:r>
                    <a:rPr b="0" lang="en-US" sz="1180" strike="noStrike" u="none">
                      <a:solidFill>
                        <a:schemeClr val="dk1"/>
                      </a:solidFill>
                      <a:effectLst/>
                      <a:uFillTx/>
                      <a:latin typeface="Amino"/>
                    </a:rPr>
                    <a:t>Regulatory and catalytic functions</a:t>
                  </a:r>
                  <a:endParaRPr b="0" lang="en-US" sz="118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887" name="Oval 28"/>
                <p:cNvSpPr/>
                <p:nvPr/>
              </p:nvSpPr>
              <p:spPr>
                <a:xfrm>
                  <a:off x="5556960" y="6722280"/>
                  <a:ext cx="371880" cy="371880"/>
                </a:xfrm>
                <a:prstGeom prst="ellipse">
                  <a:avLst/>
                </a:prstGeom>
                <a:solidFill>
                  <a:schemeClr val="lt1"/>
                </a:solidFill>
                <a:ln w="12600">
                  <a:noFill/>
                </a:ln>
                <a:effectLst>
                  <a:outerShdw dist="37674" dir="2700000" blurRad="50760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endParaRPr b="0" lang="en-GB" sz="1180" strike="noStrike" u="none">
                    <a:solidFill>
                      <a:schemeClr val="lt1"/>
                    </a:solidFill>
                    <a:effectLst/>
                    <a:uFillTx/>
                    <a:latin typeface="Amino"/>
                  </a:endParaRPr>
                </a:p>
              </p:txBody>
            </p:sp>
          </p:grpSp>
          <p:grpSp>
            <p:nvGrpSpPr>
              <p:cNvPr id="888" name="Group 18"/>
              <p:cNvGrpSpPr/>
              <p:nvPr/>
            </p:nvGrpSpPr>
            <p:grpSpPr>
              <a:xfrm>
                <a:off x="5587560" y="7196400"/>
                <a:ext cx="2629800" cy="371880"/>
                <a:chOff x="5587560" y="7196400"/>
                <a:chExt cx="2629800" cy="371880"/>
              </a:xfrm>
            </p:grpSpPr>
            <p:sp>
              <p:nvSpPr>
                <p:cNvPr id="889" name="Oval 25"/>
                <p:cNvSpPr/>
                <p:nvPr/>
              </p:nvSpPr>
              <p:spPr>
                <a:xfrm>
                  <a:off x="5587560" y="7196400"/>
                  <a:ext cx="371880" cy="371880"/>
                </a:xfrm>
                <a:prstGeom prst="ellipse">
                  <a:avLst/>
                </a:prstGeom>
                <a:solidFill>
                  <a:schemeClr val="lt1"/>
                </a:solidFill>
                <a:ln w="12600">
                  <a:noFill/>
                </a:ln>
                <a:effectLst>
                  <a:outerShdw dist="37674" dir="2700000" blurRad="50760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endParaRPr b="0" lang="en-GB" sz="1510" strike="noStrike" u="none">
                    <a:solidFill>
                      <a:schemeClr val="lt1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890" name="Rectangle 26"/>
                <p:cNvSpPr/>
                <p:nvPr/>
              </p:nvSpPr>
              <p:spPr>
                <a:xfrm>
                  <a:off x="5959080" y="7275600"/>
                  <a:ext cx="2258280" cy="270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spAutoFit/>
                </a:bodyPr>
                <a:p>
                  <a:pPr defTabSz="457200">
                    <a:lnSpc>
                      <a:spcPct val="100000"/>
                    </a:lnSpc>
                  </a:pPr>
                  <a:r>
                    <a:rPr b="0" lang="en-US" sz="1180" strike="noStrike" u="none">
                      <a:solidFill>
                        <a:schemeClr val="dk1"/>
                      </a:solidFill>
                      <a:effectLst/>
                      <a:uFillTx/>
                      <a:latin typeface="Amino"/>
                    </a:rPr>
                    <a:t>Signaling functions</a:t>
                  </a:r>
                  <a:endParaRPr b="0" lang="en-US" sz="118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</p:grpSp>
          <p:grpSp>
            <p:nvGrpSpPr>
              <p:cNvPr id="891" name="Group 19"/>
              <p:cNvGrpSpPr/>
              <p:nvPr/>
            </p:nvGrpSpPr>
            <p:grpSpPr>
              <a:xfrm>
                <a:off x="5570280" y="7638480"/>
                <a:ext cx="2617200" cy="371880"/>
                <a:chOff x="5570280" y="7638480"/>
                <a:chExt cx="2617200" cy="371880"/>
              </a:xfrm>
            </p:grpSpPr>
            <p:sp>
              <p:nvSpPr>
                <p:cNvPr id="892" name="Rectangle 23"/>
                <p:cNvSpPr/>
                <p:nvPr/>
              </p:nvSpPr>
              <p:spPr>
                <a:xfrm>
                  <a:off x="5929200" y="7699320"/>
                  <a:ext cx="2258280" cy="270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spAutoFit/>
                </a:bodyPr>
                <a:p>
                  <a:pPr defTabSz="457200">
                    <a:lnSpc>
                      <a:spcPct val="100000"/>
                    </a:lnSpc>
                  </a:pPr>
                  <a:r>
                    <a:rPr b="0" lang="en-US" sz="1180" strike="noStrike" u="none">
                      <a:solidFill>
                        <a:schemeClr val="dk1"/>
                      </a:solidFill>
                      <a:effectLst/>
                      <a:uFillTx/>
                      <a:latin typeface="Amino"/>
                    </a:rPr>
                    <a:t>Immune functions</a:t>
                  </a:r>
                  <a:endParaRPr b="0" lang="en-US" sz="118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893" name="Oval 24"/>
                <p:cNvSpPr/>
                <p:nvPr/>
              </p:nvSpPr>
              <p:spPr>
                <a:xfrm>
                  <a:off x="5570280" y="7638480"/>
                  <a:ext cx="371880" cy="371880"/>
                </a:xfrm>
                <a:prstGeom prst="ellipse">
                  <a:avLst/>
                </a:prstGeom>
                <a:solidFill>
                  <a:schemeClr val="lt1"/>
                </a:solidFill>
                <a:ln w="12600">
                  <a:noFill/>
                </a:ln>
                <a:effectLst>
                  <a:outerShdw dist="37674" dir="2700000" blurRad="50760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endParaRPr b="0" lang="en-GB" sz="1510" strike="noStrike" u="none">
                    <a:solidFill>
                      <a:schemeClr val="lt1"/>
                    </a:solidFill>
                    <a:effectLst/>
                    <a:uFillTx/>
                    <a:latin typeface="Verdana"/>
                  </a:endParaRPr>
                </a:p>
              </p:txBody>
            </p:sp>
          </p:grpSp>
          <p:grpSp>
            <p:nvGrpSpPr>
              <p:cNvPr id="894" name="Group 20"/>
              <p:cNvGrpSpPr/>
              <p:nvPr/>
            </p:nvGrpSpPr>
            <p:grpSpPr>
              <a:xfrm>
                <a:off x="5519520" y="8080560"/>
                <a:ext cx="2617200" cy="371880"/>
                <a:chOff x="5519520" y="8080560"/>
                <a:chExt cx="2617200" cy="371880"/>
              </a:xfrm>
            </p:grpSpPr>
            <p:sp>
              <p:nvSpPr>
                <p:cNvPr id="895" name="Rectangle 21"/>
                <p:cNvSpPr/>
                <p:nvPr/>
              </p:nvSpPr>
              <p:spPr>
                <a:xfrm>
                  <a:off x="5878440" y="8141400"/>
                  <a:ext cx="2258280" cy="270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spAutoFit/>
                </a:bodyPr>
                <a:p>
                  <a:pPr defTabSz="457200">
                    <a:lnSpc>
                      <a:spcPct val="100000"/>
                    </a:lnSpc>
                  </a:pPr>
                  <a:r>
                    <a:rPr b="0" lang="en-US" sz="1180" strike="noStrike" u="none">
                      <a:solidFill>
                        <a:schemeClr val="dk1"/>
                      </a:solidFill>
                      <a:effectLst/>
                      <a:uFillTx/>
                      <a:latin typeface="Amino"/>
                    </a:rPr>
                    <a:t>Source of energy</a:t>
                  </a:r>
                  <a:endParaRPr b="0" lang="en-US" sz="118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896" name="Oval 22"/>
                <p:cNvSpPr/>
                <p:nvPr/>
              </p:nvSpPr>
              <p:spPr>
                <a:xfrm>
                  <a:off x="5519520" y="8080560"/>
                  <a:ext cx="371880" cy="371880"/>
                </a:xfrm>
                <a:prstGeom prst="ellipse">
                  <a:avLst/>
                </a:prstGeom>
                <a:solidFill>
                  <a:schemeClr val="lt1"/>
                </a:solidFill>
                <a:ln w="12600">
                  <a:noFill/>
                </a:ln>
                <a:effectLst>
                  <a:outerShdw dist="37674" dir="2700000" blurRad="50760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endParaRPr b="0" lang="en-GB" sz="1510" strike="noStrike" u="none">
                    <a:solidFill>
                      <a:schemeClr val="lt1"/>
                    </a:solidFill>
                    <a:effectLst/>
                    <a:uFillTx/>
                    <a:latin typeface="Verdana"/>
                  </a:endParaRPr>
                </a:p>
              </p:txBody>
            </p:sp>
          </p:grpSp>
        </p:grpSp>
        <p:sp>
          <p:nvSpPr>
            <p:cNvPr id="897" name="TextBox 15"/>
            <p:cNvSpPr/>
            <p:nvPr/>
          </p:nvSpPr>
          <p:spPr>
            <a:xfrm>
              <a:off x="5082480" y="5917680"/>
              <a:ext cx="3204360" cy="60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457200">
                <a:lnSpc>
                  <a:spcPct val="100000"/>
                </a:lnSpc>
              </a:pPr>
              <a:r>
                <a:rPr b="1" lang="en-GB" sz="1679" strike="noStrike" u="none">
                  <a:solidFill>
                    <a:srgbClr val="174092"/>
                  </a:solidFill>
                  <a:effectLst/>
                  <a:uFillTx/>
                  <a:latin typeface="Amino Black"/>
                </a:rPr>
                <a:t>Functions of amino acids</a:t>
              </a:r>
              <a:r>
                <a:rPr b="1" lang="en-GB" sz="1677" strike="noStrike" u="none" baseline="30000">
                  <a:solidFill>
                    <a:srgbClr val="174092"/>
                  </a:solidFill>
                  <a:effectLst/>
                  <a:uFillTx/>
                  <a:latin typeface="Amino Black"/>
                </a:rPr>
                <a:t>1</a:t>
              </a:r>
              <a:endParaRPr b="0" lang="en-US" sz="1679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98" name="Group 389"/>
          <p:cNvGrpSpPr/>
          <p:nvPr/>
        </p:nvGrpSpPr>
        <p:grpSpPr>
          <a:xfrm>
            <a:off x="5632560" y="7279200"/>
            <a:ext cx="278640" cy="206640"/>
            <a:chOff x="5632560" y="7279200"/>
            <a:chExt cx="278640" cy="206640"/>
          </a:xfrm>
        </p:grpSpPr>
        <p:sp>
          <p:nvSpPr>
            <p:cNvPr id="899" name="Freeform: Shape 390"/>
            <p:cNvSpPr/>
            <p:nvPr/>
          </p:nvSpPr>
          <p:spPr>
            <a:xfrm>
              <a:off x="5752080" y="7363440"/>
              <a:ext cx="39600" cy="39600"/>
            </a:xfrm>
            <a:custGeom>
              <a:avLst/>
              <a:gdLst>
                <a:gd name="textAreaLeft" fmla="*/ 0 w 39600"/>
                <a:gd name="textAreaRight" fmla="*/ 39960 w 39600"/>
                <a:gd name="textAreaTop" fmla="*/ 0 h 39600"/>
                <a:gd name="textAreaBottom" fmla="*/ 39960 h 39600"/>
                <a:gd name="GluePoint1X" fmla="*/ 59607 w 59606"/>
                <a:gd name="GluePoint1Y" fmla="*/ 29803 h 59606"/>
                <a:gd name="GluePoint2X" fmla="*/ 29803 w 59606"/>
                <a:gd name="GluePoint2Y" fmla="*/ 59607 h 59606"/>
                <a:gd name="GluePoint3X" fmla="*/ 0 w 59606"/>
                <a:gd name="GluePoint3Y" fmla="*/ 29803 h 59606"/>
                <a:gd name="GluePoint4X" fmla="*/ 29803 w 59606"/>
                <a:gd name="GluePoint4Y" fmla="*/ 0 h 59606"/>
                <a:gd name="GluePoint5X" fmla="*/ 59607 w 59606"/>
                <a:gd name="GluePoint5Y" fmla="*/ 29803 h 5960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59606" h="59606">
                  <a:moveTo>
                    <a:pt x="59607" y="29803"/>
                  </a:moveTo>
                  <a:cubicBezTo>
                    <a:pt x="59607" y="46263"/>
                    <a:pt x="46263" y="59607"/>
                    <a:pt x="29803" y="59607"/>
                  </a:cubicBezTo>
                  <a:cubicBezTo>
                    <a:pt x="13343" y="59607"/>
                    <a:pt x="0" y="46263"/>
                    <a:pt x="0" y="29803"/>
                  </a:cubicBezTo>
                  <a:cubicBezTo>
                    <a:pt x="0" y="13343"/>
                    <a:pt x="13343" y="0"/>
                    <a:pt x="29803" y="0"/>
                  </a:cubicBezTo>
                  <a:cubicBezTo>
                    <a:pt x="46263" y="0"/>
                    <a:pt x="59607" y="13343"/>
                    <a:pt x="59607" y="29803"/>
                  </a:cubicBezTo>
                  <a:close/>
                </a:path>
              </a:pathLst>
            </a:custGeom>
            <a:solidFill>
              <a:srgbClr val="174092"/>
            </a:solidFill>
            <a:ln w="72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5040" bIns="-5040" anchor="ctr">
              <a:noAutofit/>
            </a:bodyPr>
            <a:p>
              <a:endParaRPr b="0" lang="en-GB" sz="151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00" name="Freeform: Shape 391"/>
            <p:cNvSpPr/>
            <p:nvPr/>
          </p:nvSpPr>
          <p:spPr>
            <a:xfrm>
              <a:off x="5806440" y="7334640"/>
              <a:ext cx="27720" cy="94680"/>
            </a:xfrm>
            <a:custGeom>
              <a:avLst/>
              <a:gdLst>
                <a:gd name="textAreaLeft" fmla="*/ 0 w 27720"/>
                <a:gd name="textAreaRight" fmla="*/ 28080 w 27720"/>
                <a:gd name="textAreaTop" fmla="*/ 0 h 94680"/>
                <a:gd name="textAreaBottom" fmla="*/ 95040 h 94680"/>
                <a:gd name="GluePoint1X" fmla="*/ 2061 w 41839"/>
                <a:gd name="GluePoint1Y" fmla="*/ 122332 h 141565"/>
                <a:gd name="GluePoint2X" fmla="*/ 2061 w 41839"/>
                <a:gd name="GluePoint2Y" fmla="*/ 19706 h 141565"/>
                <a:gd name="GluePoint3X" fmla="*/ 4394 w 41839"/>
                <a:gd name="GluePoint3Y" fmla="*/ 2735 h 141565"/>
                <a:gd name="GluePoint4X" fmla="*/ 4577 w 41839"/>
                <a:gd name="GluePoint4Y" fmla="*/ 2575 h 141565"/>
                <a:gd name="GluePoint5X" fmla="*/ 22454 w 41839"/>
                <a:gd name="GluePoint5Y" fmla="*/ 6220 h 141565"/>
                <a:gd name="GluePoint6X" fmla="*/ 22454 w 41839"/>
                <a:gd name="GluePoint6Y" fmla="*/ 135813 h 141565"/>
                <a:gd name="GluePoint7X" fmla="*/ 4577 w 41839"/>
                <a:gd name="GluePoint7Y" fmla="*/ 139458 h 141565"/>
                <a:gd name="GluePoint8X" fmla="*/ 4394 w 41839"/>
                <a:gd name="GluePoint8Y" fmla="*/ 139297 h 141565"/>
                <a:gd name="GluePoint9X" fmla="*/ 2061 w 41839"/>
                <a:gd name="GluePoint9Y" fmla="*/ 122332 h 14156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41839" h="141565">
                  <a:moveTo>
                    <a:pt x="2061" y="122332"/>
                  </a:moveTo>
                  <a:cubicBezTo>
                    <a:pt x="22626" y="91280"/>
                    <a:pt x="22626" y="50764"/>
                    <a:pt x="2061" y="19706"/>
                  </a:cubicBezTo>
                  <a:cubicBezTo>
                    <a:pt x="-1280" y="14616"/>
                    <a:pt x="-598" y="7194"/>
                    <a:pt x="4394" y="2735"/>
                  </a:cubicBezTo>
                  <a:cubicBezTo>
                    <a:pt x="4457" y="2683"/>
                    <a:pt x="4520" y="2626"/>
                    <a:pt x="4577" y="2575"/>
                  </a:cubicBezTo>
                  <a:cubicBezTo>
                    <a:pt x="9546" y="-1879"/>
                    <a:pt x="18017" y="-486"/>
                    <a:pt x="22454" y="6220"/>
                  </a:cubicBezTo>
                  <a:cubicBezTo>
                    <a:pt x="48423" y="45434"/>
                    <a:pt x="48423" y="96598"/>
                    <a:pt x="22454" y="135813"/>
                  </a:cubicBezTo>
                  <a:cubicBezTo>
                    <a:pt x="18023" y="142513"/>
                    <a:pt x="9546" y="143911"/>
                    <a:pt x="4577" y="139458"/>
                  </a:cubicBezTo>
                  <a:cubicBezTo>
                    <a:pt x="4514" y="139406"/>
                    <a:pt x="4451" y="139355"/>
                    <a:pt x="4394" y="139297"/>
                  </a:cubicBezTo>
                  <a:cubicBezTo>
                    <a:pt x="-592" y="134838"/>
                    <a:pt x="-1275" y="127422"/>
                    <a:pt x="2061" y="122332"/>
                  </a:cubicBezTo>
                  <a:close/>
                </a:path>
              </a:pathLst>
            </a:custGeom>
            <a:solidFill>
              <a:srgbClr val="174092"/>
            </a:solidFill>
            <a:ln w="72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51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01" name="Freeform: Shape 392"/>
            <p:cNvSpPr/>
            <p:nvPr/>
          </p:nvSpPr>
          <p:spPr>
            <a:xfrm>
              <a:off x="5835240" y="7305840"/>
              <a:ext cx="37440" cy="152280"/>
            </a:xfrm>
            <a:custGeom>
              <a:avLst/>
              <a:gdLst>
                <a:gd name="textAreaLeft" fmla="*/ 0 w 37440"/>
                <a:gd name="textAreaRight" fmla="*/ 37800 w 37440"/>
                <a:gd name="textAreaTop" fmla="*/ 0 h 152280"/>
                <a:gd name="textAreaBottom" fmla="*/ 152640 h 152280"/>
                <a:gd name="GluePoint1X" fmla="*/ 3263 w 56167"/>
                <a:gd name="GluePoint1Y" fmla="*/ 205318 h 226964"/>
                <a:gd name="GluePoint2X" fmla="*/ 3263 w 56167"/>
                <a:gd name="GluePoint2Y" fmla="*/ 21752 h 226964"/>
                <a:gd name="GluePoint3X" fmla="*/ 3922 w 56167"/>
                <a:gd name="GluePoint3Y" fmla="*/ 2362 h 226964"/>
                <a:gd name="GluePoint4X" fmla="*/ 4112 w 56167"/>
                <a:gd name="GluePoint4Y" fmla="*/ 2208 h 226964"/>
                <a:gd name="GluePoint5X" fmla="*/ 23616 w 56167"/>
                <a:gd name="GluePoint5Y" fmla="*/ 7784 h 226964"/>
                <a:gd name="GluePoint6X" fmla="*/ 23616 w 56167"/>
                <a:gd name="GluePoint6Y" fmla="*/ 219285 h 226964"/>
                <a:gd name="GluePoint7X" fmla="*/ 4112 w 56167"/>
                <a:gd name="GluePoint7Y" fmla="*/ 224862 h 226964"/>
                <a:gd name="GluePoint8X" fmla="*/ 3922 w 56167"/>
                <a:gd name="GluePoint8Y" fmla="*/ 224707 h 226964"/>
                <a:gd name="GluePoint9X" fmla="*/ 3263 w 56167"/>
                <a:gd name="GluePoint9Y" fmla="*/ 205318 h 2269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56167" h="226964">
                  <a:moveTo>
                    <a:pt x="3263" y="205318"/>
                  </a:moveTo>
                  <a:cubicBezTo>
                    <a:pt x="41211" y="150101"/>
                    <a:pt x="41211" y="76968"/>
                    <a:pt x="3263" y="21752"/>
                  </a:cubicBezTo>
                  <a:cubicBezTo>
                    <a:pt x="-1167" y="15270"/>
                    <a:pt x="-1219" y="6758"/>
                    <a:pt x="3922" y="2362"/>
                  </a:cubicBezTo>
                  <a:cubicBezTo>
                    <a:pt x="3986" y="2311"/>
                    <a:pt x="4049" y="2259"/>
                    <a:pt x="4112" y="2208"/>
                  </a:cubicBezTo>
                  <a:cubicBezTo>
                    <a:pt x="9224" y="-2177"/>
                    <a:pt x="18360" y="116"/>
                    <a:pt x="23616" y="7784"/>
                  </a:cubicBezTo>
                  <a:cubicBezTo>
                    <a:pt x="67341" y="71403"/>
                    <a:pt x="67341" y="155666"/>
                    <a:pt x="23616" y="219285"/>
                  </a:cubicBezTo>
                  <a:cubicBezTo>
                    <a:pt x="18360" y="226948"/>
                    <a:pt x="9224" y="229246"/>
                    <a:pt x="4112" y="224862"/>
                  </a:cubicBezTo>
                  <a:cubicBezTo>
                    <a:pt x="4049" y="224810"/>
                    <a:pt x="3986" y="224759"/>
                    <a:pt x="3922" y="224707"/>
                  </a:cubicBezTo>
                  <a:cubicBezTo>
                    <a:pt x="-1219" y="220311"/>
                    <a:pt x="-1167" y="211806"/>
                    <a:pt x="3263" y="205318"/>
                  </a:cubicBezTo>
                  <a:close/>
                </a:path>
              </a:pathLst>
            </a:custGeom>
            <a:solidFill>
              <a:srgbClr val="174092"/>
            </a:solidFill>
            <a:ln w="72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51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02" name="Freeform: Shape 393"/>
            <p:cNvSpPr/>
            <p:nvPr/>
          </p:nvSpPr>
          <p:spPr>
            <a:xfrm>
              <a:off x="5863320" y="7279200"/>
              <a:ext cx="47880" cy="206640"/>
            </a:xfrm>
            <a:custGeom>
              <a:avLst/>
              <a:gdLst>
                <a:gd name="textAreaLeft" fmla="*/ 0 w 47880"/>
                <a:gd name="textAreaRight" fmla="*/ 48240 w 47880"/>
                <a:gd name="textAreaTop" fmla="*/ 0 h 206640"/>
                <a:gd name="textAreaBottom" fmla="*/ 207000 h 206640"/>
                <a:gd name="GluePoint1X" fmla="*/ 3107 w 71642"/>
                <a:gd name="GluePoint1Y" fmla="*/ 286084 h 307777"/>
                <a:gd name="GluePoint2X" fmla="*/ 3107 w 71642"/>
                <a:gd name="GluePoint2Y" fmla="*/ 21779 h 307777"/>
                <a:gd name="GluePoint3X" fmla="*/ 4299 w 71642"/>
                <a:gd name="GluePoint3Y" fmla="*/ 2654 h 307777"/>
                <a:gd name="GluePoint4X" fmla="*/ 4500 w 71642"/>
                <a:gd name="GluePoint4Y" fmla="*/ 2493 h 307777"/>
                <a:gd name="GluePoint5X" fmla="*/ 23826 w 71642"/>
                <a:gd name="GluePoint5Y" fmla="*/ 6717 h 307777"/>
                <a:gd name="GluePoint6X" fmla="*/ 23826 w 71642"/>
                <a:gd name="GluePoint6Y" fmla="*/ 301151 h 307777"/>
                <a:gd name="GluePoint7X" fmla="*/ 4500 w 71642"/>
                <a:gd name="GluePoint7Y" fmla="*/ 305375 h 307777"/>
                <a:gd name="GluePoint8X" fmla="*/ 4299 w 71642"/>
                <a:gd name="GluePoint8Y" fmla="*/ 305215 h 307777"/>
                <a:gd name="GluePoint9X" fmla="*/ 3107 w 71642"/>
                <a:gd name="GluePoint9Y" fmla="*/ 286084 h 3077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71642" h="307777">
                  <a:moveTo>
                    <a:pt x="3107" y="286084"/>
                  </a:moveTo>
                  <a:cubicBezTo>
                    <a:pt x="60410" y="207403"/>
                    <a:pt x="60410" y="100466"/>
                    <a:pt x="3107" y="21779"/>
                  </a:cubicBezTo>
                  <a:cubicBezTo>
                    <a:pt x="-1358" y="15630"/>
                    <a:pt x="-1054" y="7181"/>
                    <a:pt x="4299" y="2654"/>
                  </a:cubicBezTo>
                  <a:cubicBezTo>
                    <a:pt x="4368" y="2596"/>
                    <a:pt x="4431" y="2545"/>
                    <a:pt x="4500" y="2493"/>
                  </a:cubicBezTo>
                  <a:cubicBezTo>
                    <a:pt x="9836" y="-2029"/>
                    <a:pt x="18742" y="-269"/>
                    <a:pt x="23826" y="6717"/>
                  </a:cubicBezTo>
                  <a:cubicBezTo>
                    <a:pt x="87663" y="94373"/>
                    <a:pt x="87663" y="213501"/>
                    <a:pt x="23826" y="301151"/>
                  </a:cubicBezTo>
                  <a:cubicBezTo>
                    <a:pt x="18742" y="308138"/>
                    <a:pt x="9836" y="309898"/>
                    <a:pt x="4500" y="305375"/>
                  </a:cubicBezTo>
                  <a:cubicBezTo>
                    <a:pt x="4431" y="305324"/>
                    <a:pt x="4368" y="305267"/>
                    <a:pt x="4299" y="305215"/>
                  </a:cubicBezTo>
                  <a:cubicBezTo>
                    <a:pt x="-1054" y="300681"/>
                    <a:pt x="-1358" y="292233"/>
                    <a:pt x="3107" y="286084"/>
                  </a:cubicBezTo>
                  <a:close/>
                </a:path>
              </a:pathLst>
            </a:custGeom>
            <a:solidFill>
              <a:srgbClr val="174092"/>
            </a:solidFill>
            <a:ln w="72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51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03" name="Freeform: Shape 394"/>
            <p:cNvSpPr/>
            <p:nvPr/>
          </p:nvSpPr>
          <p:spPr>
            <a:xfrm>
              <a:off x="5752080" y="7363440"/>
              <a:ext cx="39600" cy="39600"/>
            </a:xfrm>
            <a:custGeom>
              <a:avLst/>
              <a:gdLst>
                <a:gd name="textAreaLeft" fmla="*/ 0 w 39600"/>
                <a:gd name="textAreaRight" fmla="*/ 39960 w 39600"/>
                <a:gd name="textAreaTop" fmla="*/ 0 h 39600"/>
                <a:gd name="textAreaBottom" fmla="*/ 39960 h 39600"/>
                <a:gd name="GluePoint1X" fmla="*/ 59607 w 59606"/>
                <a:gd name="GluePoint1Y" fmla="*/ 29803 h 59606"/>
                <a:gd name="GluePoint2X" fmla="*/ 29803 w 59606"/>
                <a:gd name="GluePoint2Y" fmla="*/ 59607 h 59606"/>
                <a:gd name="GluePoint3X" fmla="*/ 0 w 59606"/>
                <a:gd name="GluePoint3Y" fmla="*/ 29803 h 59606"/>
                <a:gd name="GluePoint4X" fmla="*/ 29803 w 59606"/>
                <a:gd name="GluePoint4Y" fmla="*/ 0 h 59606"/>
                <a:gd name="GluePoint5X" fmla="*/ 59607 w 59606"/>
                <a:gd name="GluePoint5Y" fmla="*/ 29803 h 5960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59606" h="59606">
                  <a:moveTo>
                    <a:pt x="59607" y="29803"/>
                  </a:moveTo>
                  <a:cubicBezTo>
                    <a:pt x="59607" y="46263"/>
                    <a:pt x="46263" y="59607"/>
                    <a:pt x="29803" y="59607"/>
                  </a:cubicBezTo>
                  <a:cubicBezTo>
                    <a:pt x="13343" y="59607"/>
                    <a:pt x="0" y="46263"/>
                    <a:pt x="0" y="29803"/>
                  </a:cubicBezTo>
                  <a:cubicBezTo>
                    <a:pt x="0" y="13343"/>
                    <a:pt x="13343" y="0"/>
                    <a:pt x="29803" y="0"/>
                  </a:cubicBezTo>
                  <a:cubicBezTo>
                    <a:pt x="46263" y="0"/>
                    <a:pt x="59607" y="13343"/>
                    <a:pt x="59607" y="29803"/>
                  </a:cubicBezTo>
                  <a:close/>
                </a:path>
              </a:pathLst>
            </a:custGeom>
            <a:solidFill>
              <a:srgbClr val="174092"/>
            </a:solidFill>
            <a:ln w="72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5040" bIns="-5040" anchor="ctr">
              <a:noAutofit/>
            </a:bodyPr>
            <a:p>
              <a:endParaRPr b="0" lang="en-GB" sz="151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04" name="Freeform: Shape 395"/>
            <p:cNvSpPr/>
            <p:nvPr/>
          </p:nvSpPr>
          <p:spPr>
            <a:xfrm>
              <a:off x="5709240" y="7334640"/>
              <a:ext cx="27720" cy="94680"/>
            </a:xfrm>
            <a:custGeom>
              <a:avLst/>
              <a:gdLst>
                <a:gd name="textAreaLeft" fmla="*/ 0 w 27720"/>
                <a:gd name="textAreaRight" fmla="*/ 28080 w 27720"/>
                <a:gd name="textAreaTop" fmla="*/ 0 h 94680"/>
                <a:gd name="textAreaBottom" fmla="*/ 95040 h 94680"/>
                <a:gd name="GluePoint1X" fmla="*/ 39869 w 41839"/>
                <a:gd name="GluePoint1Y" fmla="*/ 122332 h 141565"/>
                <a:gd name="GluePoint2X" fmla="*/ 39869 w 41839"/>
                <a:gd name="GluePoint2Y" fmla="*/ 19706 h 141565"/>
                <a:gd name="GluePoint3X" fmla="*/ 37537 w 41839"/>
                <a:gd name="GluePoint3Y" fmla="*/ 2735 h 141565"/>
                <a:gd name="GluePoint4X" fmla="*/ 37353 w 41839"/>
                <a:gd name="GluePoint4Y" fmla="*/ 2575 h 141565"/>
                <a:gd name="GluePoint5X" fmla="*/ 19477 w 41839"/>
                <a:gd name="GluePoint5Y" fmla="*/ 6220 h 141565"/>
                <a:gd name="GluePoint6X" fmla="*/ 19477 w 41839"/>
                <a:gd name="GluePoint6Y" fmla="*/ 135813 h 141565"/>
                <a:gd name="GluePoint7X" fmla="*/ 37353 w 41839"/>
                <a:gd name="GluePoint7Y" fmla="*/ 139458 h 141565"/>
                <a:gd name="GluePoint8X" fmla="*/ 37537 w 41839"/>
                <a:gd name="GluePoint8Y" fmla="*/ 139297 h 141565"/>
                <a:gd name="GluePoint9X" fmla="*/ 39869 w 41839"/>
                <a:gd name="GluePoint9Y" fmla="*/ 122332 h 14156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41839" h="141565">
                  <a:moveTo>
                    <a:pt x="39869" y="122332"/>
                  </a:moveTo>
                  <a:cubicBezTo>
                    <a:pt x="19305" y="91280"/>
                    <a:pt x="19305" y="50764"/>
                    <a:pt x="39869" y="19706"/>
                  </a:cubicBezTo>
                  <a:cubicBezTo>
                    <a:pt x="43211" y="14616"/>
                    <a:pt x="42529" y="7194"/>
                    <a:pt x="37537" y="2735"/>
                  </a:cubicBezTo>
                  <a:cubicBezTo>
                    <a:pt x="37473" y="2683"/>
                    <a:pt x="37410" y="2626"/>
                    <a:pt x="37353" y="2575"/>
                  </a:cubicBezTo>
                  <a:cubicBezTo>
                    <a:pt x="32384" y="-1879"/>
                    <a:pt x="23913" y="-486"/>
                    <a:pt x="19477" y="6220"/>
                  </a:cubicBezTo>
                  <a:cubicBezTo>
                    <a:pt x="-6492" y="45434"/>
                    <a:pt x="-6492" y="96598"/>
                    <a:pt x="19477" y="135813"/>
                  </a:cubicBezTo>
                  <a:cubicBezTo>
                    <a:pt x="23907" y="142513"/>
                    <a:pt x="32384" y="143911"/>
                    <a:pt x="37353" y="139458"/>
                  </a:cubicBezTo>
                  <a:cubicBezTo>
                    <a:pt x="37416" y="139406"/>
                    <a:pt x="37479" y="139355"/>
                    <a:pt x="37537" y="139297"/>
                  </a:cubicBezTo>
                  <a:cubicBezTo>
                    <a:pt x="42523" y="134838"/>
                    <a:pt x="43205" y="127422"/>
                    <a:pt x="39869" y="122332"/>
                  </a:cubicBezTo>
                  <a:close/>
                </a:path>
              </a:pathLst>
            </a:custGeom>
            <a:solidFill>
              <a:srgbClr val="174092"/>
            </a:solidFill>
            <a:ln w="72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51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05" name="Freeform: Shape 396"/>
            <p:cNvSpPr/>
            <p:nvPr/>
          </p:nvSpPr>
          <p:spPr>
            <a:xfrm>
              <a:off x="5670720" y="7305840"/>
              <a:ext cx="37440" cy="152280"/>
            </a:xfrm>
            <a:custGeom>
              <a:avLst/>
              <a:gdLst>
                <a:gd name="textAreaLeft" fmla="*/ 0 w 37440"/>
                <a:gd name="textAreaRight" fmla="*/ 37800 w 37440"/>
                <a:gd name="textAreaTop" fmla="*/ 0 h 152280"/>
                <a:gd name="textAreaBottom" fmla="*/ 152640 h 152280"/>
                <a:gd name="GluePoint1X" fmla="*/ 53146 w 56167"/>
                <a:gd name="GluePoint1Y" fmla="*/ 205318 h 226964"/>
                <a:gd name="GluePoint2X" fmla="*/ 53146 w 56167"/>
                <a:gd name="GluePoint2Y" fmla="*/ 21752 h 226964"/>
                <a:gd name="GluePoint3X" fmla="*/ 52487 w 56167"/>
                <a:gd name="GluePoint3Y" fmla="*/ 2362 h 226964"/>
                <a:gd name="GluePoint4X" fmla="*/ 52298 w 56167"/>
                <a:gd name="GluePoint4Y" fmla="*/ 2208 h 226964"/>
                <a:gd name="GluePoint5X" fmla="*/ 32794 w 56167"/>
                <a:gd name="GluePoint5Y" fmla="*/ 7784 h 226964"/>
                <a:gd name="GluePoint6X" fmla="*/ 32794 w 56167"/>
                <a:gd name="GluePoint6Y" fmla="*/ 219285 h 226964"/>
                <a:gd name="GluePoint7X" fmla="*/ 52298 w 56167"/>
                <a:gd name="GluePoint7Y" fmla="*/ 224862 h 226964"/>
                <a:gd name="GluePoint8X" fmla="*/ 52487 w 56167"/>
                <a:gd name="GluePoint8Y" fmla="*/ 224707 h 226964"/>
                <a:gd name="GluePoint9X" fmla="*/ 53146 w 56167"/>
                <a:gd name="GluePoint9Y" fmla="*/ 205318 h 2269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56167" h="226964">
                  <a:moveTo>
                    <a:pt x="53146" y="205318"/>
                  </a:moveTo>
                  <a:cubicBezTo>
                    <a:pt x="15198" y="150101"/>
                    <a:pt x="15198" y="76968"/>
                    <a:pt x="53146" y="21752"/>
                  </a:cubicBezTo>
                  <a:cubicBezTo>
                    <a:pt x="57576" y="15270"/>
                    <a:pt x="57628" y="6758"/>
                    <a:pt x="52487" y="2362"/>
                  </a:cubicBezTo>
                  <a:cubicBezTo>
                    <a:pt x="52424" y="2311"/>
                    <a:pt x="52361" y="2259"/>
                    <a:pt x="52298" y="2208"/>
                  </a:cubicBezTo>
                  <a:cubicBezTo>
                    <a:pt x="47185" y="-2177"/>
                    <a:pt x="38049" y="116"/>
                    <a:pt x="32794" y="7784"/>
                  </a:cubicBezTo>
                  <a:cubicBezTo>
                    <a:pt x="-10931" y="71403"/>
                    <a:pt x="-10931" y="155666"/>
                    <a:pt x="32794" y="219285"/>
                  </a:cubicBezTo>
                  <a:cubicBezTo>
                    <a:pt x="38049" y="226948"/>
                    <a:pt x="47185" y="229246"/>
                    <a:pt x="52298" y="224862"/>
                  </a:cubicBezTo>
                  <a:cubicBezTo>
                    <a:pt x="52361" y="224810"/>
                    <a:pt x="52424" y="224759"/>
                    <a:pt x="52487" y="224707"/>
                  </a:cubicBezTo>
                  <a:cubicBezTo>
                    <a:pt x="57628" y="220311"/>
                    <a:pt x="57576" y="211806"/>
                    <a:pt x="53146" y="205318"/>
                  </a:cubicBezTo>
                  <a:close/>
                </a:path>
              </a:pathLst>
            </a:custGeom>
            <a:solidFill>
              <a:srgbClr val="174092"/>
            </a:solidFill>
            <a:ln w="72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51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06" name="Freeform: Shape 397"/>
            <p:cNvSpPr/>
            <p:nvPr/>
          </p:nvSpPr>
          <p:spPr>
            <a:xfrm>
              <a:off x="5632560" y="7279200"/>
              <a:ext cx="47880" cy="206640"/>
            </a:xfrm>
            <a:custGeom>
              <a:avLst/>
              <a:gdLst>
                <a:gd name="textAreaLeft" fmla="*/ 0 w 47880"/>
                <a:gd name="textAreaRight" fmla="*/ 48240 w 47880"/>
                <a:gd name="textAreaTop" fmla="*/ 0 h 206640"/>
                <a:gd name="textAreaBottom" fmla="*/ 207000 h 206640"/>
                <a:gd name="GluePoint1X" fmla="*/ 68591 w 71642"/>
                <a:gd name="GluePoint1Y" fmla="*/ 286084 h 307777"/>
                <a:gd name="GluePoint2X" fmla="*/ 68591 w 71642"/>
                <a:gd name="GluePoint2Y" fmla="*/ 21779 h 307777"/>
                <a:gd name="GluePoint3X" fmla="*/ 67399 w 71642"/>
                <a:gd name="GluePoint3Y" fmla="*/ 2654 h 307777"/>
                <a:gd name="GluePoint4X" fmla="*/ 67204 w 71642"/>
                <a:gd name="GluePoint4Y" fmla="*/ 2493 h 307777"/>
                <a:gd name="GluePoint5X" fmla="*/ 47877 w 71642"/>
                <a:gd name="GluePoint5Y" fmla="*/ 6717 h 307777"/>
                <a:gd name="GluePoint6X" fmla="*/ 47877 w 71642"/>
                <a:gd name="GluePoint6Y" fmla="*/ 301151 h 307777"/>
                <a:gd name="GluePoint7X" fmla="*/ 67204 w 71642"/>
                <a:gd name="GluePoint7Y" fmla="*/ 305375 h 307777"/>
                <a:gd name="GluePoint8X" fmla="*/ 67399 w 71642"/>
                <a:gd name="GluePoint8Y" fmla="*/ 305215 h 307777"/>
                <a:gd name="GluePoint9X" fmla="*/ 68591 w 71642"/>
                <a:gd name="GluePoint9Y" fmla="*/ 286084 h 3077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71642" h="307777">
                  <a:moveTo>
                    <a:pt x="68591" y="286084"/>
                  </a:moveTo>
                  <a:cubicBezTo>
                    <a:pt x="11288" y="207403"/>
                    <a:pt x="11288" y="100466"/>
                    <a:pt x="68591" y="21779"/>
                  </a:cubicBezTo>
                  <a:cubicBezTo>
                    <a:pt x="73056" y="15630"/>
                    <a:pt x="72752" y="7181"/>
                    <a:pt x="67399" y="2654"/>
                  </a:cubicBezTo>
                  <a:cubicBezTo>
                    <a:pt x="67330" y="2596"/>
                    <a:pt x="67267" y="2545"/>
                    <a:pt x="67204" y="2493"/>
                  </a:cubicBezTo>
                  <a:cubicBezTo>
                    <a:pt x="61868" y="-2029"/>
                    <a:pt x="52961" y="-269"/>
                    <a:pt x="47877" y="6717"/>
                  </a:cubicBezTo>
                  <a:cubicBezTo>
                    <a:pt x="-15959" y="94373"/>
                    <a:pt x="-15959" y="213501"/>
                    <a:pt x="47877" y="301151"/>
                  </a:cubicBezTo>
                  <a:cubicBezTo>
                    <a:pt x="52961" y="308138"/>
                    <a:pt x="61868" y="309898"/>
                    <a:pt x="67204" y="305375"/>
                  </a:cubicBezTo>
                  <a:cubicBezTo>
                    <a:pt x="67267" y="305324"/>
                    <a:pt x="67336" y="305267"/>
                    <a:pt x="67399" y="305215"/>
                  </a:cubicBezTo>
                  <a:cubicBezTo>
                    <a:pt x="72752" y="300681"/>
                    <a:pt x="73056" y="292233"/>
                    <a:pt x="68591" y="286084"/>
                  </a:cubicBezTo>
                  <a:close/>
                </a:path>
              </a:pathLst>
            </a:custGeom>
            <a:solidFill>
              <a:srgbClr val="174092"/>
            </a:solidFill>
            <a:ln w="72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51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907" name="Group 398"/>
          <p:cNvGrpSpPr/>
          <p:nvPr/>
        </p:nvGrpSpPr>
        <p:grpSpPr>
          <a:xfrm>
            <a:off x="5484240" y="6274440"/>
            <a:ext cx="334800" cy="335160"/>
            <a:chOff x="5484240" y="6274440"/>
            <a:chExt cx="334800" cy="335160"/>
          </a:xfrm>
        </p:grpSpPr>
        <p:sp>
          <p:nvSpPr>
            <p:cNvPr id="908" name="Freeform: Shape 399"/>
            <p:cNvSpPr/>
            <p:nvPr/>
          </p:nvSpPr>
          <p:spPr>
            <a:xfrm>
              <a:off x="5504400" y="6293880"/>
              <a:ext cx="295920" cy="295920"/>
            </a:xfrm>
            <a:custGeom>
              <a:avLst/>
              <a:gdLst>
                <a:gd name="textAreaLeft" fmla="*/ 0 w 295920"/>
                <a:gd name="textAreaRight" fmla="*/ 296280 w 295920"/>
                <a:gd name="textAreaTop" fmla="*/ 0 h 295920"/>
                <a:gd name="textAreaBottom" fmla="*/ 296280 h 295920"/>
                <a:gd name="GluePoint1X" fmla="*/ 3369308 w 3782056"/>
                <a:gd name="GluePoint1Y" fmla="*/ 2407928 h 3782056"/>
                <a:gd name="GluePoint2X" fmla="*/ 3386728 w 3782056"/>
                <a:gd name="GluePoint2Y" fmla="*/ 2417383 h 3782056"/>
                <a:gd name="GluePoint3X" fmla="*/ 3606542 w 3782056"/>
                <a:gd name="GluePoint3Y" fmla="*/ 2461761 h 3782056"/>
                <a:gd name="GluePoint4X" fmla="*/ 3697230 w 3782056"/>
                <a:gd name="GluePoint4Y" fmla="*/ 2452619 h 3782056"/>
                <a:gd name="GluePoint5X" fmla="*/ 3697039 w 3782056"/>
                <a:gd name="GluePoint5Y" fmla="*/ 2453362 h 3782056"/>
                <a:gd name="GluePoint6X" fmla="*/ 1891028 w 3782056"/>
                <a:gd name="GluePoint6Y" fmla="*/ 3782056 h 3782056"/>
                <a:gd name="GluePoint7X" fmla="*/ 1874846 w 3782056"/>
                <a:gd name="GluePoint7Y" fmla="*/ 3781239 h 3782056"/>
                <a:gd name="GluePoint8X" fmla="*/ 1874846 w 3782056"/>
                <a:gd name="GluePoint8Y" fmla="*/ 3457556 h 3782056"/>
                <a:gd name="GluePoint9X" fmla="*/ 1891027 w 3782056"/>
                <a:gd name="GluePoint9Y" fmla="*/ 3458373 h 3782056"/>
                <a:gd name="GluePoint10X" fmla="*/ 3335203 w 3782056"/>
                <a:gd name="GluePoint10Y" fmla="*/ 2501110 h 3782056"/>
                <a:gd name="GluePoint11X" fmla="*/ 62 w 3782056"/>
                <a:gd name="GluePoint11Y" fmla="*/ 1889811 h 3782056"/>
                <a:gd name="GluePoint12X" fmla="*/ 323743 w 3782056"/>
                <a:gd name="GluePoint12Y" fmla="*/ 1889811 h 3782056"/>
                <a:gd name="GluePoint13X" fmla="*/ 323681 w 3782056"/>
                <a:gd name="GluePoint13Y" fmla="*/ 1891028 h 3782056"/>
                <a:gd name="GluePoint14X" fmla="*/ 1280946 w 3782056"/>
                <a:gd name="GluePoint14Y" fmla="*/ 3335204 h 3782056"/>
                <a:gd name="GluePoint15X" fmla="*/ 1371511 w 3782056"/>
                <a:gd name="GluePoint15Y" fmla="*/ 3368351 h 3782056"/>
                <a:gd name="GluePoint16X" fmla="*/ 1344394 w 3782056"/>
                <a:gd name="GluePoint16Y" fmla="*/ 3426477 h 3782056"/>
                <a:gd name="GluePoint17X" fmla="*/ 1310127 w 3782056"/>
                <a:gd name="GluePoint17Y" fmla="*/ 3620646 h 3782056"/>
                <a:gd name="GluePoint18X" fmla="*/ 1316473 w 3782056"/>
                <a:gd name="GluePoint18Y" fmla="*/ 3692566 h 3782056"/>
                <a:gd name="GluePoint19X" fmla="*/ 1154955 w 3782056"/>
                <a:gd name="GluePoint19Y" fmla="*/ 3633450 h 3782056"/>
                <a:gd name="GluePoint20X" fmla="*/ 0 w 3782056"/>
                <a:gd name="GluePoint20Y" fmla="*/ 1891028 h 3782056"/>
                <a:gd name="GluePoint21X" fmla="*/ 2448554 w 3782056"/>
                <a:gd name="GluePoint21Y" fmla="*/ 83781 h 3782056"/>
                <a:gd name="GluePoint22X" fmla="*/ 2453362 w 3782056"/>
                <a:gd name="GluePoint22Y" fmla="*/ 85017 h 3782056"/>
                <a:gd name="GluePoint23X" fmla="*/ 3782056 w 3782056"/>
                <a:gd name="GluePoint23Y" fmla="*/ 1891028 h 3782056"/>
                <a:gd name="GluePoint24X" fmla="*/ 3781752 w 3782056"/>
                <a:gd name="GluePoint24Y" fmla="*/ 1897041 h 3782056"/>
                <a:gd name="GluePoint25X" fmla="*/ 3458069 w 3782056"/>
                <a:gd name="GluePoint25Y" fmla="*/ 1897041 h 3782056"/>
                <a:gd name="GluePoint26X" fmla="*/ 3458373 w 3782056"/>
                <a:gd name="GluePoint26Y" fmla="*/ 1891028 h 3782056"/>
                <a:gd name="GluePoint27X" fmla="*/ 2501109 w 3782056"/>
                <a:gd name="GluePoint27Y" fmla="*/ 446853 h 3782056"/>
                <a:gd name="GluePoint28X" fmla="*/ 2398295 w 3782056"/>
                <a:gd name="GluePoint28Y" fmla="*/ 409223 h 3782056"/>
                <a:gd name="GluePoint29X" fmla="*/ 2421484 w 3782056"/>
                <a:gd name="GluePoint29Y" fmla="*/ 359516 h 3782056"/>
                <a:gd name="GluePoint30X" fmla="*/ 2455751 w 3782056"/>
                <a:gd name="GluePoint30Y" fmla="*/ 165347 h 3782056"/>
                <a:gd name="GluePoint31X" fmla="*/ 1891028 w 3782056"/>
                <a:gd name="GluePoint31Y" fmla="*/ 0 h 3782056"/>
                <a:gd name="GluePoint32X" fmla="*/ 1908648 w 3782056"/>
                <a:gd name="GluePoint32Y" fmla="*/ 890 h 3782056"/>
                <a:gd name="GluePoint33X" fmla="*/ 1908648 w 3782056"/>
                <a:gd name="GluePoint33Y" fmla="*/ 324573 h 3782056"/>
                <a:gd name="GluePoint34X" fmla="*/ 1891027 w 3782056"/>
                <a:gd name="GluePoint34Y" fmla="*/ 323683 h 3782056"/>
                <a:gd name="GluePoint35X" fmla="*/ 446851 w 3782056"/>
                <a:gd name="GluePoint35Y" fmla="*/ 1280947 h 3782056"/>
                <a:gd name="GluePoint36X" fmla="*/ 405282 w 3782056"/>
                <a:gd name="GluePoint36Y" fmla="*/ 1394522 h 3782056"/>
                <a:gd name="GluePoint37X" fmla="*/ 345412 w 3782056"/>
                <a:gd name="GluePoint37Y" fmla="*/ 1366591 h 3782056"/>
                <a:gd name="GluePoint38X" fmla="*/ 151242 w 3782056"/>
                <a:gd name="GluePoint38Y" fmla="*/ 1332324 h 3782056"/>
                <a:gd name="GluePoint39X" fmla="*/ 82525 w 3782056"/>
                <a:gd name="GluePoint39Y" fmla="*/ 1338387 h 3782056"/>
                <a:gd name="GluePoint40X" fmla="*/ 85017 w 3782056"/>
                <a:gd name="GluePoint40Y" fmla="*/ 1328694 h 3782056"/>
                <a:gd name="GluePoint41X" fmla="*/ 1891028 w 3782056"/>
                <a:gd name="GluePoint41Y" fmla="*/ 0 h 37820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</a:cxnLst>
              <a:rect l="textAreaLeft" t="textAreaTop" r="textAreaRight" b="textAreaBottom"/>
              <a:pathLst>
                <a:path w="3782056" h="3782056">
                  <a:moveTo>
                    <a:pt x="3369308" y="2407928"/>
                  </a:moveTo>
                  <a:lnTo>
                    <a:pt x="3386728" y="2417383"/>
                  </a:lnTo>
                  <a:cubicBezTo>
                    <a:pt x="3454290" y="2445959"/>
                    <a:pt x="3528570" y="2461761"/>
                    <a:pt x="3606542" y="2461761"/>
                  </a:cubicBezTo>
                  <a:lnTo>
                    <a:pt x="3697230" y="2452619"/>
                  </a:lnTo>
                  <a:lnTo>
                    <a:pt x="3697039" y="2453362"/>
                  </a:lnTo>
                  <a:cubicBezTo>
                    <a:pt x="3457613" y="3223140"/>
                    <a:pt x="2739592" y="3782056"/>
                    <a:pt x="1891028" y="3782056"/>
                  </a:cubicBezTo>
                  <a:lnTo>
                    <a:pt x="1874846" y="3781239"/>
                  </a:lnTo>
                  <a:lnTo>
                    <a:pt x="1874846" y="3457556"/>
                  </a:lnTo>
                  <a:lnTo>
                    <a:pt x="1891027" y="3458373"/>
                  </a:lnTo>
                  <a:cubicBezTo>
                    <a:pt x="2540243" y="3458373"/>
                    <a:pt x="3097267" y="3063654"/>
                    <a:pt x="3335203" y="2501110"/>
                  </a:cubicBezTo>
                  <a:close/>
                  <a:moveTo>
                    <a:pt x="62" y="1889811"/>
                  </a:moveTo>
                  <a:lnTo>
                    <a:pt x="323743" y="1889811"/>
                  </a:lnTo>
                  <a:lnTo>
                    <a:pt x="323681" y="1891028"/>
                  </a:lnTo>
                  <a:cubicBezTo>
                    <a:pt x="323681" y="2540244"/>
                    <a:pt x="718402" y="3097268"/>
                    <a:pt x="1280946" y="3335204"/>
                  </a:cubicBezTo>
                  <a:lnTo>
                    <a:pt x="1371511" y="3368351"/>
                  </a:lnTo>
                  <a:lnTo>
                    <a:pt x="1344394" y="3426477"/>
                  </a:lnTo>
                  <a:cubicBezTo>
                    <a:pt x="1322226" y="3487022"/>
                    <a:pt x="1310127" y="3552421"/>
                    <a:pt x="1310127" y="3620646"/>
                  </a:cubicBezTo>
                  <a:lnTo>
                    <a:pt x="1316473" y="3692566"/>
                  </a:lnTo>
                  <a:lnTo>
                    <a:pt x="1154955" y="3633450"/>
                  </a:lnTo>
                  <a:cubicBezTo>
                    <a:pt x="476236" y="3346376"/>
                    <a:pt x="0" y="2674318"/>
                    <a:pt x="0" y="1891028"/>
                  </a:cubicBezTo>
                  <a:close/>
                  <a:moveTo>
                    <a:pt x="2448554" y="83781"/>
                  </a:moveTo>
                  <a:lnTo>
                    <a:pt x="2453362" y="85017"/>
                  </a:lnTo>
                  <a:cubicBezTo>
                    <a:pt x="3223140" y="324443"/>
                    <a:pt x="3782056" y="1042465"/>
                    <a:pt x="3782056" y="1891028"/>
                  </a:cubicBezTo>
                  <a:lnTo>
                    <a:pt x="3781752" y="1897041"/>
                  </a:lnTo>
                  <a:lnTo>
                    <a:pt x="3458069" y="1897041"/>
                  </a:lnTo>
                  <a:lnTo>
                    <a:pt x="3458373" y="1891028"/>
                  </a:lnTo>
                  <a:cubicBezTo>
                    <a:pt x="3458373" y="1241812"/>
                    <a:pt x="3063653" y="684789"/>
                    <a:pt x="2501109" y="446853"/>
                  </a:cubicBezTo>
                  <a:lnTo>
                    <a:pt x="2398295" y="409223"/>
                  </a:lnTo>
                  <a:lnTo>
                    <a:pt x="2421484" y="359516"/>
                  </a:lnTo>
                  <a:cubicBezTo>
                    <a:pt x="2443653" y="298971"/>
                    <a:pt x="2455751" y="233572"/>
                    <a:pt x="2455751" y="165347"/>
                  </a:cubicBezTo>
                  <a:close/>
                  <a:moveTo>
                    <a:pt x="1891028" y="0"/>
                  </a:moveTo>
                  <a:lnTo>
                    <a:pt x="1908648" y="890"/>
                  </a:lnTo>
                  <a:lnTo>
                    <a:pt x="1908648" y="324573"/>
                  </a:lnTo>
                  <a:lnTo>
                    <a:pt x="1891027" y="323683"/>
                  </a:lnTo>
                  <a:cubicBezTo>
                    <a:pt x="1241812" y="323683"/>
                    <a:pt x="684787" y="718403"/>
                    <a:pt x="446851" y="1280947"/>
                  </a:cubicBezTo>
                  <a:lnTo>
                    <a:pt x="405282" y="1394522"/>
                  </a:lnTo>
                  <a:lnTo>
                    <a:pt x="345412" y="1366591"/>
                  </a:lnTo>
                  <a:cubicBezTo>
                    <a:pt x="284867" y="1344423"/>
                    <a:pt x="219467" y="1332324"/>
                    <a:pt x="151242" y="1332324"/>
                  </a:cubicBezTo>
                  <a:lnTo>
                    <a:pt x="82525" y="1338387"/>
                  </a:lnTo>
                  <a:lnTo>
                    <a:pt x="85017" y="1328694"/>
                  </a:lnTo>
                  <a:cubicBezTo>
                    <a:pt x="324443" y="558916"/>
                    <a:pt x="1042465" y="0"/>
                    <a:pt x="1891028" y="0"/>
                  </a:cubicBezTo>
                  <a:close/>
                </a:path>
              </a:pathLst>
            </a:custGeom>
            <a:solidFill>
              <a:srgbClr val="17409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51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09" name="Oval 400"/>
            <p:cNvSpPr/>
            <p:nvPr/>
          </p:nvSpPr>
          <p:spPr>
            <a:xfrm>
              <a:off x="5619600" y="6274440"/>
              <a:ext cx="64080" cy="64080"/>
            </a:xfrm>
            <a:prstGeom prst="ellipse">
              <a:avLst/>
            </a:prstGeom>
            <a:solidFill>
              <a:srgbClr val="17409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endParaRPr b="0" lang="en-GB" sz="151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10" name="Oval 401"/>
            <p:cNvSpPr/>
            <p:nvPr/>
          </p:nvSpPr>
          <p:spPr>
            <a:xfrm>
              <a:off x="5754960" y="6410160"/>
              <a:ext cx="64080" cy="64080"/>
            </a:xfrm>
            <a:prstGeom prst="ellipse">
              <a:avLst/>
            </a:prstGeom>
            <a:solidFill>
              <a:srgbClr val="17409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endParaRPr b="0" lang="en-GB" sz="151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11" name="Oval 402"/>
            <p:cNvSpPr/>
            <p:nvPr/>
          </p:nvSpPr>
          <p:spPr>
            <a:xfrm>
              <a:off x="5619600" y="6545520"/>
              <a:ext cx="64080" cy="64080"/>
            </a:xfrm>
            <a:prstGeom prst="ellipse">
              <a:avLst/>
            </a:prstGeom>
            <a:solidFill>
              <a:srgbClr val="17409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endParaRPr b="0" lang="en-GB" sz="151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12" name="Oval 403"/>
            <p:cNvSpPr/>
            <p:nvPr/>
          </p:nvSpPr>
          <p:spPr>
            <a:xfrm>
              <a:off x="5484240" y="6410160"/>
              <a:ext cx="64080" cy="64080"/>
            </a:xfrm>
            <a:prstGeom prst="ellipse">
              <a:avLst/>
            </a:prstGeom>
            <a:solidFill>
              <a:srgbClr val="17409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endParaRPr b="0" lang="en-GB" sz="1510" strike="noStrike" u="none">
                <a:solidFill>
                  <a:schemeClr val="lt1"/>
                </a:solidFill>
                <a:effectLst/>
                <a:uFillTx/>
                <a:latin typeface="Verdana"/>
              </a:endParaRPr>
            </a:p>
          </p:txBody>
        </p:sp>
      </p:grpSp>
      <p:sp>
        <p:nvSpPr>
          <p:cNvPr id="913" name="Freeform: Shape 404"/>
          <p:cNvSpPr/>
          <p:nvPr/>
        </p:nvSpPr>
        <p:spPr>
          <a:xfrm>
            <a:off x="5580720" y="6745680"/>
            <a:ext cx="325080" cy="325080"/>
          </a:xfrm>
          <a:custGeom>
            <a:avLst/>
            <a:gdLst>
              <a:gd name="textAreaLeft" fmla="*/ 0 w 325080"/>
              <a:gd name="textAreaRight" fmla="*/ 325440 w 325080"/>
              <a:gd name="textAreaTop" fmla="*/ 0 h 325080"/>
              <a:gd name="textAreaBottom" fmla="*/ 325440 h 325080"/>
              <a:gd name="GluePoint1X" fmla="*/ 2610005 w 5166884"/>
              <a:gd name="GluePoint1Y" fmla="*/ 1560746 h 5165089"/>
              <a:gd name="GluePoint2X" fmla="*/ 1560730 w 5166884"/>
              <a:gd name="GluePoint2Y" fmla="*/ 2556299 h 5165089"/>
              <a:gd name="GluePoint3X" fmla="*/ 2552093 w 5166884"/>
              <a:gd name="GluePoint3Y" fmla="*/ 3605954 h 5165089"/>
              <a:gd name="GluePoint4X" fmla="*/ 3604891 w 5166884"/>
              <a:gd name="GluePoint4Y" fmla="*/ 2614306 h 5165089"/>
              <a:gd name="GluePoint5X" fmla="*/ 2610005 w 5166884"/>
              <a:gd name="GluePoint5Y" fmla="*/ 1560746 h 5165089"/>
              <a:gd name="GluePoint6X" fmla="*/ 2578513 w 5166884"/>
              <a:gd name="GluePoint6Y" fmla="*/ 15 h 5165089"/>
              <a:gd name="GluePoint7X" fmla="*/ 2833938 w 5166884"/>
              <a:gd name="GluePoint7Y" fmla="*/ 54081 h 5165089"/>
              <a:gd name="GluePoint8X" fmla="*/ 2969669 w 5166884"/>
              <a:gd name="GluePoint8Y" fmla="*/ 268013 h 5165089"/>
              <a:gd name="GluePoint9X" fmla="*/ 2967764 w 5166884"/>
              <a:gd name="GluePoint9Y" fmla="*/ 712640 h 5165089"/>
              <a:gd name="GluePoint10X" fmla="*/ 2970421 w 5166884"/>
              <a:gd name="GluePoint10Y" fmla="*/ 747110 h 5165089"/>
              <a:gd name="GluePoint11X" fmla="*/ 2978336 w 5166884"/>
              <a:gd name="GluePoint11Y" fmla="*/ 766133 h 5165089"/>
              <a:gd name="GluePoint12X" fmla="*/ 3133448 w 5166884"/>
              <a:gd name="GluePoint12Y" fmla="*/ 806016 h 5165089"/>
              <a:gd name="GluePoint13X" fmla="*/ 3466713 w 5166884"/>
              <a:gd name="GluePoint13Y" fmla="*/ 946796 h 5165089"/>
              <a:gd name="GluePoint14X" fmla="*/ 3580816 w 5166884"/>
              <a:gd name="GluePoint14Y" fmla="*/ 1016115 h 5165089"/>
              <a:gd name="GluePoint15X" fmla="*/ 3588501 w 5166884"/>
              <a:gd name="GluePoint15Y" fmla="*/ 1013604 h 5165089"/>
              <a:gd name="GluePoint16X" fmla="*/ 3612321 w 5166884"/>
              <a:gd name="GluePoint16Y" fmla="*/ 994294 h 5165089"/>
              <a:gd name="GluePoint17X" fmla="*/ 3931885 w 5166884"/>
              <a:gd name="GluePoint17Y" fmla="*/ 672063 h 5165089"/>
              <a:gd name="GluePoint18X" fmla="*/ 4195346 w 5166884"/>
              <a:gd name="GluePoint18Y" fmla="*/ 612722 h 5165089"/>
              <a:gd name="GluePoint19X" fmla="*/ 4537770 w 5166884"/>
              <a:gd name="GluePoint19Y" fmla="*/ 955241 h 5165089"/>
              <a:gd name="GluePoint20X" fmla="*/ 4483859 w 5166884"/>
              <a:gd name="GluePoint20Y" fmla="*/ 1211940 h 5165089"/>
              <a:gd name="GluePoint21X" fmla="*/ 4161532 w 5166884"/>
              <a:gd name="GluePoint21Y" fmla="*/ 1531409 h 5165089"/>
              <a:gd name="GluePoint22X" fmla="*/ 4140662 w 5166884"/>
              <a:gd name="GluePoint22Y" fmla="*/ 1555544 h 5165089"/>
              <a:gd name="GluePoint23X" fmla="*/ 4136328 w 5166884"/>
              <a:gd name="GluePoint23Y" fmla="*/ 1565486 h 5165089"/>
              <a:gd name="GluePoint24X" fmla="*/ 4215154 w 5166884"/>
              <a:gd name="GluePoint24Y" fmla="*/ 1695237 h 5165089"/>
              <a:gd name="GluePoint25X" fmla="*/ 4355934 w 5166884"/>
              <a:gd name="GluePoint25Y" fmla="*/ 2028503 h 5165089"/>
              <a:gd name="GluePoint26X" fmla="*/ 4398533 w 5166884"/>
              <a:gd name="GluePoint26Y" fmla="*/ 2194176 h 5165089"/>
              <a:gd name="GluePoint27X" fmla="*/ 4402636 w 5166884"/>
              <a:gd name="GluePoint27Y" fmla="*/ 2196084 h 5165089"/>
              <a:gd name="GluePoint28X" fmla="*/ 4440139 w 5166884"/>
              <a:gd name="GluePoint28Y" fmla="*/ 2199397 h 5165089"/>
              <a:gd name="GluePoint29X" fmla="*/ 4903054 w 5166884"/>
              <a:gd name="GluePoint29Y" fmla="*/ 2197111 h 5165089"/>
              <a:gd name="GluePoint30X" fmla="*/ 5110984 w 5166884"/>
              <a:gd name="GluePoint30Y" fmla="*/ 2327889 h 5165089"/>
              <a:gd name="GluePoint31X" fmla="*/ 5110984 w 5166884"/>
              <a:gd name="GluePoint31Y" fmla="*/ 2837762 h 5165089"/>
              <a:gd name="GluePoint32X" fmla="*/ 4902959 w 5166884"/>
              <a:gd name="GluePoint32Y" fmla="*/ 2968922 h 5165089"/>
              <a:gd name="GluePoint33X" fmla="*/ 4430900 w 5166884"/>
              <a:gd name="GluePoint33Y" fmla="*/ 2966826 h 5165089"/>
              <a:gd name="GluePoint34X" fmla="*/ 4397918 w 5166884"/>
              <a:gd name="GluePoint34Y" fmla="*/ 2970727 h 5165089"/>
              <a:gd name="GluePoint35X" fmla="*/ 4355934 w 5166884"/>
              <a:gd name="GluePoint35Y" fmla="*/ 3134008 h 5165089"/>
              <a:gd name="GluePoint36X" fmla="*/ 4215154 w 5166884"/>
              <a:gd name="GluePoint36Y" fmla="*/ 3467273 h 5165089"/>
              <a:gd name="GluePoint37X" fmla="*/ 4139472 w 5166884"/>
              <a:gd name="GluePoint37Y" fmla="*/ 3591849 h 5165089"/>
              <a:gd name="GluePoint38X" fmla="*/ 4159723 w 5166884"/>
              <a:gd name="GluePoint38Y" fmla="*/ 3615860 h 5165089"/>
              <a:gd name="GluePoint39X" fmla="*/ 4482144 w 5166884"/>
              <a:gd name="GluePoint39Y" fmla="*/ 3935233 h 5165089"/>
              <a:gd name="GluePoint40X" fmla="*/ 4535389 w 5166884"/>
              <a:gd name="GluePoint40Y" fmla="*/ 4199933 h 5165089"/>
              <a:gd name="GluePoint41X" fmla="*/ 4206014 w 5166884"/>
              <a:gd name="GluePoint41Y" fmla="*/ 4532355 h 5165089"/>
              <a:gd name="GluePoint42X" fmla="*/ 3933409 w 5166884"/>
              <a:gd name="GluePoint42Y" fmla="*/ 4478444 h 5165089"/>
              <a:gd name="GluePoint43X" fmla="*/ 3755708 w 5166884"/>
              <a:gd name="GluePoint43Y" fmla="*/ 4295624 h 5165089"/>
              <a:gd name="GluePoint44X" fmla="*/ 3597020 w 5166884"/>
              <a:gd name="GluePoint44Y" fmla="*/ 4136551 h 5165089"/>
              <a:gd name="GluePoint45X" fmla="*/ 3466713 w 5166884"/>
              <a:gd name="GluePoint45Y" fmla="*/ 4215714 h 5165089"/>
              <a:gd name="GluePoint46X" fmla="*/ 3133448 w 5166884"/>
              <a:gd name="GluePoint46Y" fmla="*/ 4356494 h 5165089"/>
              <a:gd name="GluePoint47X" fmla="*/ 2981062 w 5166884"/>
              <a:gd name="GluePoint47Y" fmla="*/ 4395676 h 5165089"/>
              <a:gd name="GluePoint48X" fmla="*/ 2970526 w 5166884"/>
              <a:gd name="GluePoint48Y" fmla="*/ 4434057 h 5165089"/>
              <a:gd name="GluePoint49X" fmla="*/ 2969574 w 5166884"/>
              <a:gd name="GluePoint49Y" fmla="*/ 4896877 h 5165089"/>
              <a:gd name="GluePoint50X" fmla="*/ 2826223 w 5166884"/>
              <a:gd name="GluePoint50Y" fmla="*/ 5115000 h 5165089"/>
              <a:gd name="GluePoint51X" fmla="*/ 2340829 w 5166884"/>
              <a:gd name="GluePoint51Y" fmla="*/ 5115380 h 5165089"/>
              <a:gd name="GluePoint52X" fmla="*/ 2197287 w 5166884"/>
              <a:gd name="GluePoint52Y" fmla="*/ 4897830 h 5165089"/>
              <a:gd name="GluePoint53X" fmla="*/ 2196430 w 5166884"/>
              <a:gd name="GluePoint53Y" fmla="*/ 4435010 h 5165089"/>
              <a:gd name="GluePoint54X" fmla="*/ 2186264 w 5166884"/>
              <a:gd name="GluePoint54Y" fmla="*/ 4397203 h 5165089"/>
              <a:gd name="GluePoint55X" fmla="*/ 2027943 w 5166884"/>
              <a:gd name="GluePoint55Y" fmla="*/ 4356494 h 5165089"/>
              <a:gd name="GluePoint56X" fmla="*/ 1694677 w 5166884"/>
              <a:gd name="GluePoint56Y" fmla="*/ 4215714 h 5165089"/>
              <a:gd name="GluePoint57X" fmla="*/ 1556951 w 5166884"/>
              <a:gd name="GluePoint57Y" fmla="*/ 4132043 h 5165089"/>
              <a:gd name="GluePoint58X" fmla="*/ 1400330 w 5166884"/>
              <a:gd name="GluePoint58Y" fmla="*/ 4290885 h 5165089"/>
              <a:gd name="GluePoint59X" fmla="*/ 1227166 w 5166884"/>
              <a:gd name="GluePoint59Y" fmla="*/ 4465680 h 5165089"/>
              <a:gd name="GluePoint60X" fmla="*/ 909030 w 5166884"/>
              <a:gd name="GluePoint60Y" fmla="*/ 4517496 h 5165089"/>
              <a:gd name="GluePoint61X" fmla="*/ 613660 w 5166884"/>
              <a:gd name="GluePoint61Y" fmla="*/ 4198504 h 5165089"/>
              <a:gd name="GluePoint62X" fmla="*/ 668619 w 5166884"/>
              <a:gd name="GluePoint62Y" fmla="*/ 3934280 h 5165089"/>
              <a:gd name="GluePoint63X" fmla="*/ 852464 w 5166884"/>
              <a:gd name="GluePoint63Y" fmla="*/ 3757223 h 5165089"/>
              <a:gd name="GluePoint64X" fmla="*/ 1021263 w 5166884"/>
              <a:gd name="GluePoint64Y" fmla="*/ 3590770 h 5165089"/>
              <a:gd name="GluePoint65X" fmla="*/ 946236 w 5166884"/>
              <a:gd name="GluePoint65Y" fmla="*/ 3467273 h 5165089"/>
              <a:gd name="GluePoint66X" fmla="*/ 805457 w 5166884"/>
              <a:gd name="GluePoint66Y" fmla="*/ 3134008 h 5165089"/>
              <a:gd name="GluePoint67X" fmla="*/ 767553 w 5166884"/>
              <a:gd name="GluePoint67Y" fmla="*/ 2986595 h 5165089"/>
              <a:gd name="GluePoint68X" fmla="*/ 764691 w 5166884"/>
              <a:gd name="GluePoint68Y" fmla="*/ 2984602 h 5165089"/>
              <a:gd name="GluePoint69X" fmla="*/ 717483 w 5166884"/>
              <a:gd name="GluePoint69Y" fmla="*/ 2970160 h 5165089"/>
              <a:gd name="GluePoint70X" fmla="*/ 272760 w 5166884"/>
              <a:gd name="GluePoint70Y" fmla="*/ 2969112 h 5165089"/>
              <a:gd name="GluePoint71X" fmla="*/ 47875 w 5166884"/>
              <a:gd name="GluePoint71Y" fmla="*/ 2821475 h 5165089"/>
              <a:gd name="GluePoint72X" fmla="*/ 47494 w 5166884"/>
              <a:gd name="GluePoint72Y" fmla="*/ 2344558 h 5165089"/>
              <a:gd name="GluePoint73X" fmla="*/ 271713 w 5166884"/>
              <a:gd name="GluePoint73Y" fmla="*/ 2196825 h 5165089"/>
              <a:gd name="GluePoint74X" fmla="*/ 698337 w 5166884"/>
              <a:gd name="GluePoint74Y" fmla="*/ 2199397 h 5165089"/>
              <a:gd name="GluePoint75X" fmla="*/ 739969 w 5166884"/>
              <a:gd name="GluePoint75Y" fmla="*/ 2196574 h 5165089"/>
              <a:gd name="GluePoint76X" fmla="*/ 764871 w 5166884"/>
              <a:gd name="GluePoint76Y" fmla="*/ 2186347 h 5165089"/>
              <a:gd name="GluePoint77X" fmla="*/ 805457 w 5166884"/>
              <a:gd name="GluePoint77Y" fmla="*/ 2028503 h 5165089"/>
              <a:gd name="GluePoint78X" fmla="*/ 946236 w 5166884"/>
              <a:gd name="GluePoint78Y" fmla="*/ 1695237 h 5165089"/>
              <a:gd name="GluePoint79X" fmla="*/ 1018144 w 5166884"/>
              <a:gd name="GluePoint79Y" fmla="*/ 1576873 h 5165089"/>
              <a:gd name="GluePoint80X" fmla="*/ 1010926 w 5166884"/>
              <a:gd name="GluePoint80Y" fmla="*/ 1557759 h 5165089"/>
              <a:gd name="GluePoint81X" fmla="*/ 989993 w 5166884"/>
              <a:gd name="GluePoint81Y" fmla="*/ 1532837 h 5165089"/>
              <a:gd name="GluePoint82X" fmla="*/ 667572 w 5166884"/>
              <a:gd name="GluePoint82Y" fmla="*/ 1213464 h 5165089"/>
              <a:gd name="GluePoint83X" fmla="*/ 614327 w 5166884"/>
              <a:gd name="GluePoint83Y" fmla="*/ 948860 h 5165089"/>
              <a:gd name="GluePoint84X" fmla="*/ 926652 w 5166884"/>
              <a:gd name="GluePoint84Y" fmla="*/ 622343 h 5165089"/>
              <a:gd name="GluePoint85X" fmla="*/ 1221736 w 5166884"/>
              <a:gd name="GluePoint85Y" fmla="*/ 677683 h 5165089"/>
              <a:gd name="GluePoint86X" fmla="*/ 1561493 w 5166884"/>
              <a:gd name="GluePoint86Y" fmla="*/ 1021250 h 5165089"/>
              <a:gd name="GluePoint87X" fmla="*/ 1589110 w 5166884"/>
              <a:gd name="GluePoint87Y" fmla="*/ 1010930 h 5165089"/>
              <a:gd name="GluePoint88X" fmla="*/ 1694677 w 5166884"/>
              <a:gd name="GluePoint88Y" fmla="*/ 946796 h 5165089"/>
              <a:gd name="GluePoint89X" fmla="*/ 2027943 w 5166884"/>
              <a:gd name="GluePoint89Y" fmla="*/ 806016 h 5165089"/>
              <a:gd name="GluePoint90X" fmla="*/ 2179993 w 5166884"/>
              <a:gd name="GluePoint90Y" fmla="*/ 766920 h 5165089"/>
              <a:gd name="GluePoint91X" fmla="*/ 2191458 w 5166884"/>
              <a:gd name="GluePoint91Y" fmla="*/ 743846 h 5165089"/>
              <a:gd name="GluePoint92X" fmla="*/ 2196239 w 5166884"/>
              <a:gd name="GluePoint92Y" fmla="*/ 721688 h 5165089"/>
              <a:gd name="GluePoint93X" fmla="*/ 2197668 w 5166884"/>
              <a:gd name="GluePoint93Y" fmla="*/ 258869 h 5165089"/>
              <a:gd name="GluePoint94X" fmla="*/ 2324160 w 5166884"/>
              <a:gd name="GluePoint94Y" fmla="*/ 57891 h 5165089"/>
              <a:gd name="GluePoint95X" fmla="*/ 2578513 w 5166884"/>
              <a:gd name="GluePoint95Y" fmla="*/ 15 h 5165089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  <a:cxn ang="0">
                <a:pos x="GluePoint13X" y="GluePoint13Y"/>
              </a:cxn>
              <a:cxn ang="0">
                <a:pos x="GluePoint14X" y="GluePoint14Y"/>
              </a:cxn>
              <a:cxn ang="0">
                <a:pos x="GluePoint15X" y="GluePoint15Y"/>
              </a:cxn>
              <a:cxn ang="0">
                <a:pos x="GluePoint16X" y="GluePoint16Y"/>
              </a:cxn>
              <a:cxn ang="0">
                <a:pos x="GluePoint17X" y="GluePoint17Y"/>
              </a:cxn>
              <a:cxn ang="0">
                <a:pos x="GluePoint18X" y="GluePoint18Y"/>
              </a:cxn>
              <a:cxn ang="0">
                <a:pos x="GluePoint19X" y="GluePoint19Y"/>
              </a:cxn>
              <a:cxn ang="0">
                <a:pos x="GluePoint20X" y="GluePoint20Y"/>
              </a:cxn>
              <a:cxn ang="0">
                <a:pos x="GluePoint21X" y="GluePoint21Y"/>
              </a:cxn>
              <a:cxn ang="0">
                <a:pos x="GluePoint22X" y="GluePoint22Y"/>
              </a:cxn>
              <a:cxn ang="0">
                <a:pos x="GluePoint23X" y="GluePoint23Y"/>
              </a:cxn>
              <a:cxn ang="0">
                <a:pos x="GluePoint24X" y="GluePoint24Y"/>
              </a:cxn>
              <a:cxn ang="0">
                <a:pos x="GluePoint25X" y="GluePoint25Y"/>
              </a:cxn>
              <a:cxn ang="0">
                <a:pos x="GluePoint26X" y="GluePoint26Y"/>
              </a:cxn>
              <a:cxn ang="0">
                <a:pos x="GluePoint27X" y="GluePoint27Y"/>
              </a:cxn>
              <a:cxn ang="0">
                <a:pos x="GluePoint28X" y="GluePoint28Y"/>
              </a:cxn>
              <a:cxn ang="0">
                <a:pos x="GluePoint29X" y="GluePoint29Y"/>
              </a:cxn>
              <a:cxn ang="0">
                <a:pos x="GluePoint30X" y="GluePoint30Y"/>
              </a:cxn>
              <a:cxn ang="0">
                <a:pos x="GluePoint31X" y="GluePoint31Y"/>
              </a:cxn>
              <a:cxn ang="0">
                <a:pos x="GluePoint32X" y="GluePoint32Y"/>
              </a:cxn>
              <a:cxn ang="0">
                <a:pos x="GluePoint33X" y="GluePoint33Y"/>
              </a:cxn>
              <a:cxn ang="0">
                <a:pos x="GluePoint34X" y="GluePoint34Y"/>
              </a:cxn>
              <a:cxn ang="0">
                <a:pos x="GluePoint35X" y="GluePoint35Y"/>
              </a:cxn>
              <a:cxn ang="0">
                <a:pos x="GluePoint36X" y="GluePoint36Y"/>
              </a:cxn>
              <a:cxn ang="0">
                <a:pos x="GluePoint37X" y="GluePoint37Y"/>
              </a:cxn>
              <a:cxn ang="0">
                <a:pos x="GluePoint38X" y="GluePoint38Y"/>
              </a:cxn>
              <a:cxn ang="0">
                <a:pos x="GluePoint39X" y="GluePoint39Y"/>
              </a:cxn>
              <a:cxn ang="0">
                <a:pos x="GluePoint40X" y="GluePoint40Y"/>
              </a:cxn>
              <a:cxn ang="0">
                <a:pos x="GluePoint41X" y="GluePoint41Y"/>
              </a:cxn>
              <a:cxn ang="0">
                <a:pos x="GluePoint42X" y="GluePoint42Y"/>
              </a:cxn>
              <a:cxn ang="0">
                <a:pos x="GluePoint43X" y="GluePoint43Y"/>
              </a:cxn>
              <a:cxn ang="0">
                <a:pos x="GluePoint44X" y="GluePoint44Y"/>
              </a:cxn>
              <a:cxn ang="0">
                <a:pos x="GluePoint45X" y="GluePoint45Y"/>
              </a:cxn>
              <a:cxn ang="0">
                <a:pos x="GluePoint46X" y="GluePoint46Y"/>
              </a:cxn>
              <a:cxn ang="0">
                <a:pos x="GluePoint47X" y="GluePoint47Y"/>
              </a:cxn>
              <a:cxn ang="0">
                <a:pos x="GluePoint48X" y="GluePoint48Y"/>
              </a:cxn>
              <a:cxn ang="0">
                <a:pos x="GluePoint49X" y="GluePoint49Y"/>
              </a:cxn>
              <a:cxn ang="0">
                <a:pos x="GluePoint50X" y="GluePoint50Y"/>
              </a:cxn>
              <a:cxn ang="0">
                <a:pos x="GluePoint51X" y="GluePoint51Y"/>
              </a:cxn>
              <a:cxn ang="0">
                <a:pos x="GluePoint52X" y="GluePoint52Y"/>
              </a:cxn>
              <a:cxn ang="0">
                <a:pos x="GluePoint53X" y="GluePoint53Y"/>
              </a:cxn>
              <a:cxn ang="0">
                <a:pos x="GluePoint54X" y="GluePoint54Y"/>
              </a:cxn>
              <a:cxn ang="0">
                <a:pos x="GluePoint55X" y="GluePoint55Y"/>
              </a:cxn>
              <a:cxn ang="0">
                <a:pos x="GluePoint56X" y="GluePoint56Y"/>
              </a:cxn>
              <a:cxn ang="0">
                <a:pos x="GluePoint57X" y="GluePoint57Y"/>
              </a:cxn>
              <a:cxn ang="0">
                <a:pos x="GluePoint58X" y="GluePoint58Y"/>
              </a:cxn>
              <a:cxn ang="0">
                <a:pos x="GluePoint59X" y="GluePoint59Y"/>
              </a:cxn>
              <a:cxn ang="0">
                <a:pos x="GluePoint60X" y="GluePoint60Y"/>
              </a:cxn>
              <a:cxn ang="0">
                <a:pos x="GluePoint61X" y="GluePoint61Y"/>
              </a:cxn>
              <a:cxn ang="0">
                <a:pos x="GluePoint62X" y="GluePoint62Y"/>
              </a:cxn>
              <a:cxn ang="0">
                <a:pos x="GluePoint63X" y="GluePoint63Y"/>
              </a:cxn>
              <a:cxn ang="0">
                <a:pos x="GluePoint64X" y="GluePoint64Y"/>
              </a:cxn>
              <a:cxn ang="0">
                <a:pos x="GluePoint65X" y="GluePoint65Y"/>
              </a:cxn>
              <a:cxn ang="0">
                <a:pos x="GluePoint66X" y="GluePoint66Y"/>
              </a:cxn>
              <a:cxn ang="0">
                <a:pos x="GluePoint67X" y="GluePoint67Y"/>
              </a:cxn>
              <a:cxn ang="0">
                <a:pos x="GluePoint68X" y="GluePoint68Y"/>
              </a:cxn>
              <a:cxn ang="0">
                <a:pos x="GluePoint69X" y="GluePoint69Y"/>
              </a:cxn>
              <a:cxn ang="0">
                <a:pos x="GluePoint70X" y="GluePoint70Y"/>
              </a:cxn>
              <a:cxn ang="0">
                <a:pos x="GluePoint71X" y="GluePoint71Y"/>
              </a:cxn>
              <a:cxn ang="0">
                <a:pos x="GluePoint72X" y="GluePoint72Y"/>
              </a:cxn>
              <a:cxn ang="0">
                <a:pos x="GluePoint73X" y="GluePoint73Y"/>
              </a:cxn>
              <a:cxn ang="0">
                <a:pos x="GluePoint74X" y="GluePoint74Y"/>
              </a:cxn>
              <a:cxn ang="0">
                <a:pos x="GluePoint75X" y="GluePoint75Y"/>
              </a:cxn>
              <a:cxn ang="0">
                <a:pos x="GluePoint76X" y="GluePoint76Y"/>
              </a:cxn>
              <a:cxn ang="0">
                <a:pos x="GluePoint77X" y="GluePoint77Y"/>
              </a:cxn>
              <a:cxn ang="0">
                <a:pos x="GluePoint78X" y="GluePoint78Y"/>
              </a:cxn>
              <a:cxn ang="0">
                <a:pos x="GluePoint79X" y="GluePoint79Y"/>
              </a:cxn>
              <a:cxn ang="0">
                <a:pos x="GluePoint80X" y="GluePoint80Y"/>
              </a:cxn>
              <a:cxn ang="0">
                <a:pos x="GluePoint81X" y="GluePoint81Y"/>
              </a:cxn>
              <a:cxn ang="0">
                <a:pos x="GluePoint82X" y="GluePoint82Y"/>
              </a:cxn>
              <a:cxn ang="0">
                <a:pos x="GluePoint83X" y="GluePoint83Y"/>
              </a:cxn>
              <a:cxn ang="0">
                <a:pos x="GluePoint84X" y="GluePoint84Y"/>
              </a:cxn>
              <a:cxn ang="0">
                <a:pos x="GluePoint85X" y="GluePoint85Y"/>
              </a:cxn>
              <a:cxn ang="0">
                <a:pos x="GluePoint86X" y="GluePoint86Y"/>
              </a:cxn>
              <a:cxn ang="0">
                <a:pos x="GluePoint87X" y="GluePoint87Y"/>
              </a:cxn>
              <a:cxn ang="0">
                <a:pos x="GluePoint88X" y="GluePoint88Y"/>
              </a:cxn>
              <a:cxn ang="0">
                <a:pos x="GluePoint89X" y="GluePoint89Y"/>
              </a:cxn>
              <a:cxn ang="0">
                <a:pos x="GluePoint90X" y="GluePoint90Y"/>
              </a:cxn>
              <a:cxn ang="0">
                <a:pos x="GluePoint91X" y="GluePoint91Y"/>
              </a:cxn>
              <a:cxn ang="0">
                <a:pos x="GluePoint92X" y="GluePoint92Y"/>
              </a:cxn>
              <a:cxn ang="0">
                <a:pos x="GluePoint93X" y="GluePoint93Y"/>
              </a:cxn>
              <a:cxn ang="0">
                <a:pos x="GluePoint94X" y="GluePoint94Y"/>
              </a:cxn>
              <a:cxn ang="0">
                <a:pos x="GluePoint95X" y="GluePoint95Y"/>
              </a:cxn>
            </a:cxnLst>
            <a:rect l="textAreaLeft" t="textAreaTop" r="textAreaRight" b="textAreaBottom"/>
            <a:pathLst>
              <a:path w="5166884" h="5165089">
                <a:moveTo>
                  <a:pt x="2610005" y="1560746"/>
                </a:moveTo>
                <a:cubicBezTo>
                  <a:pt x="2060317" y="1543029"/>
                  <a:pt x="1578828" y="1936126"/>
                  <a:pt x="1560730" y="2556299"/>
                </a:cubicBezTo>
                <a:cubicBezTo>
                  <a:pt x="1543681" y="3141229"/>
                  <a:pt x="1997261" y="3583285"/>
                  <a:pt x="2552093" y="3605954"/>
                </a:cubicBezTo>
                <a:cubicBezTo>
                  <a:pt x="3097875" y="3628243"/>
                  <a:pt x="3572982" y="3187521"/>
                  <a:pt x="3604891" y="2614306"/>
                </a:cubicBezTo>
                <a:cubicBezTo>
                  <a:pt x="3635847" y="2059665"/>
                  <a:pt x="3192554" y="1579510"/>
                  <a:pt x="2610005" y="1560746"/>
                </a:cubicBezTo>
                <a:close/>
                <a:moveTo>
                  <a:pt x="2578513" y="15"/>
                </a:moveTo>
                <a:cubicBezTo>
                  <a:pt x="2663679" y="-592"/>
                  <a:pt x="2749023" y="17458"/>
                  <a:pt x="2833938" y="54081"/>
                </a:cubicBezTo>
                <a:cubicBezTo>
                  <a:pt x="2926044" y="93800"/>
                  <a:pt x="2972336" y="163428"/>
                  <a:pt x="2969669" y="268013"/>
                </a:cubicBezTo>
                <a:cubicBezTo>
                  <a:pt x="2965859" y="416126"/>
                  <a:pt x="2970431" y="564526"/>
                  <a:pt x="2967764" y="712640"/>
                </a:cubicBezTo>
                <a:cubicBezTo>
                  <a:pt x="2967526" y="725808"/>
                  <a:pt x="2968294" y="737167"/>
                  <a:pt x="2970421" y="747110"/>
                </a:cubicBezTo>
                <a:lnTo>
                  <a:pt x="2978336" y="766133"/>
                </a:lnTo>
                <a:lnTo>
                  <a:pt x="3133448" y="806016"/>
                </a:lnTo>
                <a:cubicBezTo>
                  <a:pt x="3249857" y="842224"/>
                  <a:pt x="3361361" y="889565"/>
                  <a:pt x="3466713" y="946796"/>
                </a:cubicBezTo>
                <a:lnTo>
                  <a:pt x="3580816" y="1016115"/>
                </a:lnTo>
                <a:lnTo>
                  <a:pt x="3588501" y="1013604"/>
                </a:lnTo>
                <a:cubicBezTo>
                  <a:pt x="3596206" y="1009213"/>
                  <a:pt x="3604011" y="1002867"/>
                  <a:pt x="3612321" y="994294"/>
                </a:cubicBezTo>
                <a:cubicBezTo>
                  <a:pt x="3717572" y="885709"/>
                  <a:pt x="3828443" y="782363"/>
                  <a:pt x="3931885" y="672063"/>
                </a:cubicBezTo>
                <a:cubicBezTo>
                  <a:pt x="4008751" y="589958"/>
                  <a:pt x="4096858" y="573860"/>
                  <a:pt x="4195346" y="612722"/>
                </a:cubicBezTo>
                <a:cubicBezTo>
                  <a:pt x="4358033" y="676826"/>
                  <a:pt x="4474143" y="792554"/>
                  <a:pt x="4537770" y="955241"/>
                </a:cubicBezTo>
                <a:cubicBezTo>
                  <a:pt x="4574441" y="1049063"/>
                  <a:pt x="4563392" y="1136597"/>
                  <a:pt x="4483859" y="1211940"/>
                </a:cubicBezTo>
                <a:cubicBezTo>
                  <a:pt x="4374035" y="1315858"/>
                  <a:pt x="4270118" y="1426062"/>
                  <a:pt x="4161532" y="1531409"/>
                </a:cubicBezTo>
                <a:cubicBezTo>
                  <a:pt x="4152864" y="1539839"/>
                  <a:pt x="4145893" y="1547709"/>
                  <a:pt x="4140662" y="1555544"/>
                </a:cubicBezTo>
                <a:lnTo>
                  <a:pt x="4136328" y="1565486"/>
                </a:lnTo>
                <a:lnTo>
                  <a:pt x="4215154" y="1695237"/>
                </a:lnTo>
                <a:cubicBezTo>
                  <a:pt x="4272385" y="1800589"/>
                  <a:pt x="4319727" y="1912093"/>
                  <a:pt x="4355934" y="2028503"/>
                </a:cubicBezTo>
                <a:lnTo>
                  <a:pt x="4398533" y="2194176"/>
                </a:lnTo>
                <a:lnTo>
                  <a:pt x="4402636" y="2196084"/>
                </a:lnTo>
                <a:cubicBezTo>
                  <a:pt x="4413261" y="2198677"/>
                  <a:pt x="4425589" y="2199707"/>
                  <a:pt x="4440139" y="2199397"/>
                </a:cubicBezTo>
                <a:cubicBezTo>
                  <a:pt x="4594444" y="2195968"/>
                  <a:pt x="4748844" y="2201111"/>
                  <a:pt x="4903054" y="2197111"/>
                </a:cubicBezTo>
                <a:cubicBezTo>
                  <a:pt x="5004495" y="2194539"/>
                  <a:pt x="5072408" y="2240450"/>
                  <a:pt x="5110984" y="2327889"/>
                </a:cubicBezTo>
                <a:cubicBezTo>
                  <a:pt x="5185565" y="2496768"/>
                  <a:pt x="5185470" y="2668789"/>
                  <a:pt x="5110984" y="2837762"/>
                </a:cubicBezTo>
                <a:cubicBezTo>
                  <a:pt x="5072408" y="2925297"/>
                  <a:pt x="5003733" y="2971017"/>
                  <a:pt x="4902959" y="2968922"/>
                </a:cubicBezTo>
                <a:cubicBezTo>
                  <a:pt x="4745701" y="2965683"/>
                  <a:pt x="4588157" y="2970541"/>
                  <a:pt x="4430900" y="2966826"/>
                </a:cubicBezTo>
                <a:lnTo>
                  <a:pt x="4397918" y="2970727"/>
                </a:lnTo>
                <a:lnTo>
                  <a:pt x="4355934" y="3134008"/>
                </a:lnTo>
                <a:cubicBezTo>
                  <a:pt x="4319727" y="3250417"/>
                  <a:pt x="4272385" y="3361921"/>
                  <a:pt x="4215154" y="3467273"/>
                </a:cubicBezTo>
                <a:lnTo>
                  <a:pt x="4139472" y="3591849"/>
                </a:lnTo>
                <a:lnTo>
                  <a:pt x="4159723" y="3615860"/>
                </a:lnTo>
                <a:cubicBezTo>
                  <a:pt x="4268593" y="3720920"/>
                  <a:pt x="4372130" y="3831506"/>
                  <a:pt x="4482144" y="3935233"/>
                </a:cubicBezTo>
                <a:cubicBezTo>
                  <a:pt x="4564821" y="4013147"/>
                  <a:pt x="4574346" y="4102968"/>
                  <a:pt x="4535389" y="4199933"/>
                </a:cubicBezTo>
                <a:cubicBezTo>
                  <a:pt x="4472714" y="4355762"/>
                  <a:pt x="4360319" y="4467300"/>
                  <a:pt x="4206014" y="4532355"/>
                </a:cubicBezTo>
                <a:cubicBezTo>
                  <a:pt x="4106002" y="4574456"/>
                  <a:pt x="4013895" y="4563978"/>
                  <a:pt x="3933409" y="4478444"/>
                </a:cubicBezTo>
                <a:cubicBezTo>
                  <a:pt x="3874544" y="4415817"/>
                  <a:pt x="3814275" y="4354476"/>
                  <a:pt x="3755708" y="4295624"/>
                </a:cubicBezTo>
                <a:lnTo>
                  <a:pt x="3597020" y="4136551"/>
                </a:lnTo>
                <a:lnTo>
                  <a:pt x="3466713" y="4215714"/>
                </a:lnTo>
                <a:cubicBezTo>
                  <a:pt x="3361361" y="4272945"/>
                  <a:pt x="3249857" y="4320287"/>
                  <a:pt x="3133448" y="4356494"/>
                </a:cubicBezTo>
                <a:lnTo>
                  <a:pt x="2981062" y="4395676"/>
                </a:lnTo>
                <a:lnTo>
                  <a:pt x="2970526" y="4434057"/>
                </a:lnTo>
                <a:cubicBezTo>
                  <a:pt x="2966335" y="4588267"/>
                  <a:pt x="2965478" y="4742667"/>
                  <a:pt x="2969574" y="4896877"/>
                </a:cubicBezTo>
                <a:cubicBezTo>
                  <a:pt x="2972431" y="5006034"/>
                  <a:pt x="2921758" y="5075566"/>
                  <a:pt x="2826223" y="5115000"/>
                </a:cubicBezTo>
                <a:cubicBezTo>
                  <a:pt x="2665155" y="5181484"/>
                  <a:pt x="2502087" y="5181960"/>
                  <a:pt x="2340829" y="5115380"/>
                </a:cubicBezTo>
                <a:cubicBezTo>
                  <a:pt x="2245483" y="5076042"/>
                  <a:pt x="2193858" y="5007843"/>
                  <a:pt x="2197287" y="4897830"/>
                </a:cubicBezTo>
                <a:cubicBezTo>
                  <a:pt x="2202049" y="4743715"/>
                  <a:pt x="2200621" y="4589220"/>
                  <a:pt x="2196430" y="4435010"/>
                </a:cubicBezTo>
                <a:lnTo>
                  <a:pt x="2186264" y="4397203"/>
                </a:lnTo>
                <a:lnTo>
                  <a:pt x="2027943" y="4356494"/>
                </a:lnTo>
                <a:cubicBezTo>
                  <a:pt x="1911533" y="4320287"/>
                  <a:pt x="1800030" y="4272945"/>
                  <a:pt x="1694677" y="4215714"/>
                </a:cubicBezTo>
                <a:lnTo>
                  <a:pt x="1556951" y="4132043"/>
                </a:lnTo>
                <a:lnTo>
                  <a:pt x="1400330" y="4290885"/>
                </a:lnTo>
                <a:cubicBezTo>
                  <a:pt x="1344109" y="4347880"/>
                  <a:pt x="1285745" y="4406911"/>
                  <a:pt x="1227166" y="4465680"/>
                </a:cubicBezTo>
                <a:cubicBezTo>
                  <a:pt x="1125820" y="4567407"/>
                  <a:pt x="1035332" y="4583409"/>
                  <a:pt x="909030" y="4517496"/>
                </a:cubicBezTo>
                <a:cubicBezTo>
                  <a:pt x="773299" y="4446630"/>
                  <a:pt x="669667" y="4342903"/>
                  <a:pt x="613660" y="4198504"/>
                </a:cubicBezTo>
                <a:cubicBezTo>
                  <a:pt x="575655" y="4100492"/>
                  <a:pt x="585752" y="4011719"/>
                  <a:pt x="668619" y="3934280"/>
                </a:cubicBezTo>
                <a:cubicBezTo>
                  <a:pt x="731485" y="3875559"/>
                  <a:pt x="793159" y="3815575"/>
                  <a:pt x="852464" y="3757223"/>
                </a:cubicBezTo>
                <a:lnTo>
                  <a:pt x="1021263" y="3590770"/>
                </a:lnTo>
                <a:lnTo>
                  <a:pt x="946236" y="3467273"/>
                </a:lnTo>
                <a:cubicBezTo>
                  <a:pt x="889005" y="3361921"/>
                  <a:pt x="841664" y="3250417"/>
                  <a:pt x="805457" y="3134008"/>
                </a:cubicBezTo>
                <a:lnTo>
                  <a:pt x="767553" y="2986595"/>
                </a:lnTo>
                <a:lnTo>
                  <a:pt x="764691" y="2984602"/>
                </a:lnTo>
                <a:cubicBezTo>
                  <a:pt x="749273" y="2976208"/>
                  <a:pt x="731532" y="2970589"/>
                  <a:pt x="717483" y="2970160"/>
                </a:cubicBezTo>
                <a:cubicBezTo>
                  <a:pt x="569369" y="2965683"/>
                  <a:pt x="420874" y="2964635"/>
                  <a:pt x="272760" y="2969112"/>
                </a:cubicBezTo>
                <a:cubicBezTo>
                  <a:pt x="159984" y="2972446"/>
                  <a:pt x="87975" y="2921106"/>
                  <a:pt x="47875" y="2821475"/>
                </a:cubicBezTo>
                <a:cubicBezTo>
                  <a:pt x="-15847" y="2663169"/>
                  <a:pt x="-15942" y="2502959"/>
                  <a:pt x="47494" y="2344558"/>
                </a:cubicBezTo>
                <a:cubicBezTo>
                  <a:pt x="87309" y="2245117"/>
                  <a:pt x="158079" y="2192634"/>
                  <a:pt x="271713" y="2196825"/>
                </a:cubicBezTo>
                <a:cubicBezTo>
                  <a:pt x="413730" y="2202064"/>
                  <a:pt x="556224" y="2195397"/>
                  <a:pt x="698337" y="2199397"/>
                </a:cubicBezTo>
                <a:cubicBezTo>
                  <a:pt x="714244" y="2199850"/>
                  <a:pt x="727972" y="2199046"/>
                  <a:pt x="739969" y="2196574"/>
                </a:cubicBezTo>
                <a:lnTo>
                  <a:pt x="764871" y="2186347"/>
                </a:lnTo>
                <a:lnTo>
                  <a:pt x="805457" y="2028503"/>
                </a:lnTo>
                <a:cubicBezTo>
                  <a:pt x="841664" y="1912093"/>
                  <a:pt x="889005" y="1800589"/>
                  <a:pt x="946236" y="1695237"/>
                </a:cubicBezTo>
                <a:lnTo>
                  <a:pt x="1018144" y="1576873"/>
                </a:lnTo>
                <a:lnTo>
                  <a:pt x="1010926" y="1557759"/>
                </a:lnTo>
                <a:cubicBezTo>
                  <a:pt x="1005948" y="1549697"/>
                  <a:pt x="999018" y="1541553"/>
                  <a:pt x="989993" y="1532837"/>
                </a:cubicBezTo>
                <a:cubicBezTo>
                  <a:pt x="881122" y="1427777"/>
                  <a:pt x="777585" y="1317191"/>
                  <a:pt x="667572" y="1213464"/>
                </a:cubicBezTo>
                <a:cubicBezTo>
                  <a:pt x="584895" y="1135550"/>
                  <a:pt x="575846" y="1046300"/>
                  <a:pt x="614327" y="948860"/>
                </a:cubicBezTo>
                <a:cubicBezTo>
                  <a:pt x="673668" y="798460"/>
                  <a:pt x="782919" y="691685"/>
                  <a:pt x="926652" y="622343"/>
                </a:cubicBezTo>
                <a:cubicBezTo>
                  <a:pt x="1042190" y="566526"/>
                  <a:pt x="1130011" y="585576"/>
                  <a:pt x="1221736" y="677683"/>
                </a:cubicBezTo>
                <a:cubicBezTo>
                  <a:pt x="1341084" y="797317"/>
                  <a:pt x="1459480" y="917999"/>
                  <a:pt x="1561493" y="1021250"/>
                </a:cubicBezTo>
                <a:lnTo>
                  <a:pt x="1589110" y="1010930"/>
                </a:lnTo>
                <a:lnTo>
                  <a:pt x="1694677" y="946796"/>
                </a:lnTo>
                <a:cubicBezTo>
                  <a:pt x="1800030" y="889565"/>
                  <a:pt x="1911533" y="842224"/>
                  <a:pt x="2027943" y="806016"/>
                </a:cubicBezTo>
                <a:lnTo>
                  <a:pt x="2179993" y="766920"/>
                </a:lnTo>
                <a:lnTo>
                  <a:pt x="2191458" y="743846"/>
                </a:lnTo>
                <a:cubicBezTo>
                  <a:pt x="2194299" y="736071"/>
                  <a:pt x="2196025" y="728451"/>
                  <a:pt x="2196239" y="721688"/>
                </a:cubicBezTo>
                <a:cubicBezTo>
                  <a:pt x="2201002" y="567574"/>
                  <a:pt x="2201192" y="413078"/>
                  <a:pt x="2197668" y="258869"/>
                </a:cubicBezTo>
                <a:cubicBezTo>
                  <a:pt x="2195382" y="161047"/>
                  <a:pt x="2240530" y="95705"/>
                  <a:pt x="2324160" y="57891"/>
                </a:cubicBezTo>
                <a:cubicBezTo>
                  <a:pt x="2408361" y="19887"/>
                  <a:pt x="2493348" y="622"/>
                  <a:pt x="2578513" y="15"/>
                </a:cubicBezTo>
                <a:close/>
              </a:path>
            </a:pathLst>
          </a:custGeom>
          <a:solidFill>
            <a:srgbClr val="174092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51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grpSp>
        <p:nvGrpSpPr>
          <p:cNvPr id="914" name="Group 405"/>
          <p:cNvGrpSpPr/>
          <p:nvPr/>
        </p:nvGrpSpPr>
        <p:grpSpPr>
          <a:xfrm>
            <a:off x="5651640" y="7706520"/>
            <a:ext cx="220680" cy="259920"/>
            <a:chOff x="5651640" y="7706520"/>
            <a:chExt cx="220680" cy="259920"/>
          </a:xfrm>
        </p:grpSpPr>
        <p:sp>
          <p:nvSpPr>
            <p:cNvPr id="915" name="Freeform: Shape 406"/>
            <p:cNvSpPr/>
            <p:nvPr/>
          </p:nvSpPr>
          <p:spPr>
            <a:xfrm>
              <a:off x="5651640" y="7706520"/>
              <a:ext cx="220680" cy="259920"/>
            </a:xfrm>
            <a:custGeom>
              <a:avLst/>
              <a:gdLst>
                <a:gd name="textAreaLeft" fmla="*/ 0 w 220680"/>
                <a:gd name="textAreaRight" fmla="*/ 221040 w 220680"/>
                <a:gd name="textAreaTop" fmla="*/ 0 h 259920"/>
                <a:gd name="textAreaBottom" fmla="*/ 260280 h 259920"/>
                <a:gd name="GluePoint1X" fmla="*/ 1043763 w 2090339"/>
                <a:gd name="GluePoint1Y" fmla="*/ 0 h 2458369"/>
                <a:gd name="GluePoint2X" fmla="*/ 1278399 w 2090339"/>
                <a:gd name="GluePoint2Y" fmla="*/ 113030 h 2458369"/>
                <a:gd name="GluePoint3X" fmla="*/ 2067679 w 2090339"/>
                <a:gd name="GluePoint3Y" fmla="*/ 314948 h 2458369"/>
                <a:gd name="GluePoint4X" fmla="*/ 2073133 w 2090339"/>
                <a:gd name="GluePoint4Y" fmla="*/ 315223 h 2458369"/>
                <a:gd name="GluePoint5X" fmla="*/ 2074435 w 2090339"/>
                <a:gd name="GluePoint5Y" fmla="*/ 378321 h 2458369"/>
                <a:gd name="GluePoint6X" fmla="*/ 2079659 w 2090339"/>
                <a:gd name="GluePoint6Y" fmla="*/ 577311 h 2458369"/>
                <a:gd name="GluePoint7X" fmla="*/ 2090339 w 2090339"/>
                <a:gd name="GluePoint7Y" fmla="*/ 1219873 h 2458369"/>
                <a:gd name="GluePoint8X" fmla="*/ 1045433 w 2090339"/>
                <a:gd name="GluePoint8Y" fmla="*/ 2458369 h 2458369"/>
                <a:gd name="GluePoint9X" fmla="*/ 0 w 2090339"/>
                <a:gd name="GluePoint9Y" fmla="*/ 1219873 h 2458369"/>
                <a:gd name="GluePoint10X" fmla="*/ 10679 w 2090339"/>
                <a:gd name="GluePoint10Y" fmla="*/ 577971 h 2458369"/>
                <a:gd name="GluePoint11X" fmla="*/ 15904 w 2090339"/>
                <a:gd name="GluePoint11Y" fmla="*/ 378799 h 2458369"/>
                <a:gd name="GluePoint12X" fmla="*/ 17216 w 2090339"/>
                <a:gd name="GluePoint12Y" fmla="*/ 315081 h 2458369"/>
                <a:gd name="GluePoint13X" fmla="*/ 19846 w 2090339"/>
                <a:gd name="GluePoint13Y" fmla="*/ 314948 h 2458369"/>
                <a:gd name="GluePoint14X" fmla="*/ 809126 w 2090339"/>
                <a:gd name="GluePoint14Y" fmla="*/ 113030 h 245836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</a:cxnLst>
              <a:rect l="textAreaLeft" t="textAreaTop" r="textAreaRight" b="textAreaBottom"/>
              <a:pathLst>
                <a:path w="2090339" h="2458369">
                  <a:moveTo>
                    <a:pt x="1043763" y="0"/>
                  </a:moveTo>
                  <a:lnTo>
                    <a:pt x="1278399" y="113030"/>
                  </a:lnTo>
                  <a:cubicBezTo>
                    <a:pt x="1525162" y="217402"/>
                    <a:pt x="1790328" y="286781"/>
                    <a:pt x="2067679" y="314948"/>
                  </a:cubicBezTo>
                  <a:lnTo>
                    <a:pt x="2073133" y="315223"/>
                  </a:lnTo>
                  <a:lnTo>
                    <a:pt x="2074435" y="378321"/>
                  </a:lnTo>
                  <a:cubicBezTo>
                    <a:pt x="2076111" y="447270"/>
                    <a:pt x="2077902" y="512774"/>
                    <a:pt x="2079659" y="577311"/>
                  </a:cubicBezTo>
                  <a:cubicBezTo>
                    <a:pt x="2085153" y="777670"/>
                    <a:pt x="2090339" y="966866"/>
                    <a:pt x="2090339" y="1219873"/>
                  </a:cubicBezTo>
                  <a:cubicBezTo>
                    <a:pt x="2090339" y="1616635"/>
                    <a:pt x="1534485" y="2129682"/>
                    <a:pt x="1045433" y="2458369"/>
                  </a:cubicBezTo>
                  <a:cubicBezTo>
                    <a:pt x="556161" y="2128760"/>
                    <a:pt x="0" y="1615184"/>
                    <a:pt x="0" y="1219873"/>
                  </a:cubicBezTo>
                  <a:cubicBezTo>
                    <a:pt x="0" y="966954"/>
                    <a:pt x="5186" y="778022"/>
                    <a:pt x="10679" y="577971"/>
                  </a:cubicBezTo>
                  <a:cubicBezTo>
                    <a:pt x="12437" y="513389"/>
                    <a:pt x="14228" y="447841"/>
                    <a:pt x="15904" y="378799"/>
                  </a:cubicBezTo>
                  <a:lnTo>
                    <a:pt x="17216" y="315081"/>
                  </a:lnTo>
                  <a:lnTo>
                    <a:pt x="19846" y="314948"/>
                  </a:lnTo>
                  <a:cubicBezTo>
                    <a:pt x="297196" y="286781"/>
                    <a:pt x="562363" y="217402"/>
                    <a:pt x="809126" y="113030"/>
                  </a:cubicBezTo>
                  <a:close/>
                </a:path>
              </a:pathLst>
            </a:custGeom>
            <a:solidFill>
              <a:srgbClr val="174092"/>
            </a:solidFill>
            <a:ln w="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51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16" name="Freeform: Shape 407"/>
            <p:cNvSpPr/>
            <p:nvPr/>
          </p:nvSpPr>
          <p:spPr>
            <a:xfrm>
              <a:off x="5662080" y="7716960"/>
              <a:ext cx="199800" cy="235080"/>
            </a:xfrm>
            <a:custGeom>
              <a:avLst/>
              <a:gdLst>
                <a:gd name="textAreaLeft" fmla="*/ 0 w 199800"/>
                <a:gd name="textAreaRight" fmla="*/ 200160 w 199800"/>
                <a:gd name="textAreaTop" fmla="*/ 0 h 235080"/>
                <a:gd name="textAreaBottom" fmla="*/ 235440 h 235080"/>
                <a:gd name="GluePoint1X" fmla="*/ 1043763 w 2090339"/>
                <a:gd name="GluePoint1Y" fmla="*/ 0 h 2458369"/>
                <a:gd name="GluePoint2X" fmla="*/ 1278399 w 2090339"/>
                <a:gd name="GluePoint2Y" fmla="*/ 113030 h 2458369"/>
                <a:gd name="GluePoint3X" fmla="*/ 2067679 w 2090339"/>
                <a:gd name="GluePoint3Y" fmla="*/ 314948 h 2458369"/>
                <a:gd name="GluePoint4X" fmla="*/ 2073133 w 2090339"/>
                <a:gd name="GluePoint4Y" fmla="*/ 315223 h 2458369"/>
                <a:gd name="GluePoint5X" fmla="*/ 2074435 w 2090339"/>
                <a:gd name="GluePoint5Y" fmla="*/ 378321 h 2458369"/>
                <a:gd name="GluePoint6X" fmla="*/ 2079659 w 2090339"/>
                <a:gd name="GluePoint6Y" fmla="*/ 577311 h 2458369"/>
                <a:gd name="GluePoint7X" fmla="*/ 2090339 w 2090339"/>
                <a:gd name="GluePoint7Y" fmla="*/ 1219873 h 2458369"/>
                <a:gd name="GluePoint8X" fmla="*/ 1045433 w 2090339"/>
                <a:gd name="GluePoint8Y" fmla="*/ 2458369 h 2458369"/>
                <a:gd name="GluePoint9X" fmla="*/ 0 w 2090339"/>
                <a:gd name="GluePoint9Y" fmla="*/ 1219873 h 2458369"/>
                <a:gd name="GluePoint10X" fmla="*/ 10679 w 2090339"/>
                <a:gd name="GluePoint10Y" fmla="*/ 577971 h 2458369"/>
                <a:gd name="GluePoint11X" fmla="*/ 15904 w 2090339"/>
                <a:gd name="GluePoint11Y" fmla="*/ 378799 h 2458369"/>
                <a:gd name="GluePoint12X" fmla="*/ 17216 w 2090339"/>
                <a:gd name="GluePoint12Y" fmla="*/ 315081 h 2458369"/>
                <a:gd name="GluePoint13X" fmla="*/ 19846 w 2090339"/>
                <a:gd name="GluePoint13Y" fmla="*/ 314948 h 2458369"/>
                <a:gd name="GluePoint14X" fmla="*/ 809126 w 2090339"/>
                <a:gd name="GluePoint14Y" fmla="*/ 113030 h 245836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</a:cxnLst>
              <a:rect l="textAreaLeft" t="textAreaTop" r="textAreaRight" b="textAreaBottom"/>
              <a:pathLst>
                <a:path w="2090339" h="2458369">
                  <a:moveTo>
                    <a:pt x="1043763" y="0"/>
                  </a:moveTo>
                  <a:lnTo>
                    <a:pt x="1278399" y="113030"/>
                  </a:lnTo>
                  <a:cubicBezTo>
                    <a:pt x="1525162" y="217402"/>
                    <a:pt x="1790328" y="286781"/>
                    <a:pt x="2067679" y="314948"/>
                  </a:cubicBezTo>
                  <a:lnTo>
                    <a:pt x="2073133" y="315223"/>
                  </a:lnTo>
                  <a:lnTo>
                    <a:pt x="2074435" y="378321"/>
                  </a:lnTo>
                  <a:cubicBezTo>
                    <a:pt x="2076111" y="447270"/>
                    <a:pt x="2077902" y="512774"/>
                    <a:pt x="2079659" y="577311"/>
                  </a:cubicBezTo>
                  <a:cubicBezTo>
                    <a:pt x="2085153" y="777670"/>
                    <a:pt x="2090339" y="966866"/>
                    <a:pt x="2090339" y="1219873"/>
                  </a:cubicBezTo>
                  <a:cubicBezTo>
                    <a:pt x="2090339" y="1616635"/>
                    <a:pt x="1534485" y="2129682"/>
                    <a:pt x="1045433" y="2458369"/>
                  </a:cubicBezTo>
                  <a:cubicBezTo>
                    <a:pt x="556161" y="2128760"/>
                    <a:pt x="0" y="1615184"/>
                    <a:pt x="0" y="1219873"/>
                  </a:cubicBezTo>
                  <a:cubicBezTo>
                    <a:pt x="0" y="966954"/>
                    <a:pt x="5186" y="778022"/>
                    <a:pt x="10679" y="577971"/>
                  </a:cubicBezTo>
                  <a:cubicBezTo>
                    <a:pt x="12437" y="513389"/>
                    <a:pt x="14228" y="447841"/>
                    <a:pt x="15904" y="378799"/>
                  </a:cubicBezTo>
                  <a:lnTo>
                    <a:pt x="17216" y="315081"/>
                  </a:lnTo>
                  <a:lnTo>
                    <a:pt x="19846" y="314948"/>
                  </a:lnTo>
                  <a:cubicBezTo>
                    <a:pt x="297196" y="286781"/>
                    <a:pt x="562363" y="217402"/>
                    <a:pt x="809126" y="113030"/>
                  </a:cubicBezTo>
                  <a:close/>
                </a:path>
              </a:pathLst>
            </a:custGeom>
            <a:solidFill>
              <a:schemeClr val="lt1"/>
            </a:solidFill>
            <a:ln w="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51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17" name="Freeform: Shape 408"/>
            <p:cNvSpPr/>
            <p:nvPr/>
          </p:nvSpPr>
          <p:spPr>
            <a:xfrm>
              <a:off x="5670360" y="7726680"/>
              <a:ext cx="183240" cy="215280"/>
            </a:xfrm>
            <a:custGeom>
              <a:avLst/>
              <a:gdLst>
                <a:gd name="textAreaLeft" fmla="*/ 0 w 183240"/>
                <a:gd name="textAreaRight" fmla="*/ 183600 w 183240"/>
                <a:gd name="textAreaTop" fmla="*/ 0 h 215280"/>
                <a:gd name="textAreaBottom" fmla="*/ 215640 h 215280"/>
                <a:gd name="GluePoint1X" fmla="*/ 1043763 w 2090339"/>
                <a:gd name="GluePoint1Y" fmla="*/ 0 h 2458369"/>
                <a:gd name="GluePoint2X" fmla="*/ 1278399 w 2090339"/>
                <a:gd name="GluePoint2Y" fmla="*/ 113030 h 2458369"/>
                <a:gd name="GluePoint3X" fmla="*/ 2067679 w 2090339"/>
                <a:gd name="GluePoint3Y" fmla="*/ 314948 h 2458369"/>
                <a:gd name="GluePoint4X" fmla="*/ 2073133 w 2090339"/>
                <a:gd name="GluePoint4Y" fmla="*/ 315223 h 2458369"/>
                <a:gd name="GluePoint5X" fmla="*/ 2074435 w 2090339"/>
                <a:gd name="GluePoint5Y" fmla="*/ 378321 h 2458369"/>
                <a:gd name="GluePoint6X" fmla="*/ 2079659 w 2090339"/>
                <a:gd name="GluePoint6Y" fmla="*/ 577311 h 2458369"/>
                <a:gd name="GluePoint7X" fmla="*/ 2090339 w 2090339"/>
                <a:gd name="GluePoint7Y" fmla="*/ 1219873 h 2458369"/>
                <a:gd name="GluePoint8X" fmla="*/ 1045433 w 2090339"/>
                <a:gd name="GluePoint8Y" fmla="*/ 2458369 h 2458369"/>
                <a:gd name="GluePoint9X" fmla="*/ 0 w 2090339"/>
                <a:gd name="GluePoint9Y" fmla="*/ 1219873 h 2458369"/>
                <a:gd name="GluePoint10X" fmla="*/ 10679 w 2090339"/>
                <a:gd name="GluePoint10Y" fmla="*/ 577971 h 2458369"/>
                <a:gd name="GluePoint11X" fmla="*/ 15904 w 2090339"/>
                <a:gd name="GluePoint11Y" fmla="*/ 378799 h 2458369"/>
                <a:gd name="GluePoint12X" fmla="*/ 17216 w 2090339"/>
                <a:gd name="GluePoint12Y" fmla="*/ 315081 h 2458369"/>
                <a:gd name="GluePoint13X" fmla="*/ 19846 w 2090339"/>
                <a:gd name="GluePoint13Y" fmla="*/ 314948 h 2458369"/>
                <a:gd name="GluePoint14X" fmla="*/ 809126 w 2090339"/>
                <a:gd name="GluePoint14Y" fmla="*/ 113030 h 245836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</a:cxnLst>
              <a:rect l="textAreaLeft" t="textAreaTop" r="textAreaRight" b="textAreaBottom"/>
              <a:pathLst>
                <a:path w="2090339" h="2458369">
                  <a:moveTo>
                    <a:pt x="1043763" y="0"/>
                  </a:moveTo>
                  <a:lnTo>
                    <a:pt x="1278399" y="113030"/>
                  </a:lnTo>
                  <a:cubicBezTo>
                    <a:pt x="1525162" y="217402"/>
                    <a:pt x="1790328" y="286781"/>
                    <a:pt x="2067679" y="314948"/>
                  </a:cubicBezTo>
                  <a:lnTo>
                    <a:pt x="2073133" y="315223"/>
                  </a:lnTo>
                  <a:lnTo>
                    <a:pt x="2074435" y="378321"/>
                  </a:lnTo>
                  <a:cubicBezTo>
                    <a:pt x="2076111" y="447270"/>
                    <a:pt x="2077902" y="512774"/>
                    <a:pt x="2079659" y="577311"/>
                  </a:cubicBezTo>
                  <a:cubicBezTo>
                    <a:pt x="2085153" y="777670"/>
                    <a:pt x="2090339" y="966866"/>
                    <a:pt x="2090339" y="1219873"/>
                  </a:cubicBezTo>
                  <a:cubicBezTo>
                    <a:pt x="2090339" y="1616635"/>
                    <a:pt x="1534485" y="2129682"/>
                    <a:pt x="1045433" y="2458369"/>
                  </a:cubicBezTo>
                  <a:cubicBezTo>
                    <a:pt x="556161" y="2128760"/>
                    <a:pt x="0" y="1615184"/>
                    <a:pt x="0" y="1219873"/>
                  </a:cubicBezTo>
                  <a:cubicBezTo>
                    <a:pt x="0" y="966954"/>
                    <a:pt x="5186" y="778022"/>
                    <a:pt x="10679" y="577971"/>
                  </a:cubicBezTo>
                  <a:cubicBezTo>
                    <a:pt x="12437" y="513389"/>
                    <a:pt x="14228" y="447841"/>
                    <a:pt x="15904" y="378799"/>
                  </a:cubicBezTo>
                  <a:lnTo>
                    <a:pt x="17216" y="315081"/>
                  </a:lnTo>
                  <a:lnTo>
                    <a:pt x="19846" y="314948"/>
                  </a:lnTo>
                  <a:cubicBezTo>
                    <a:pt x="297196" y="286781"/>
                    <a:pt x="562363" y="217402"/>
                    <a:pt x="809126" y="113030"/>
                  </a:cubicBezTo>
                  <a:close/>
                </a:path>
              </a:pathLst>
            </a:custGeom>
            <a:solidFill>
              <a:srgbClr val="174092"/>
            </a:solidFill>
            <a:ln w="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510" strike="noStrike" u="none">
                <a:solidFill>
                  <a:schemeClr val="dk1"/>
                </a:solidFill>
                <a:effectLst/>
                <a:uFillTx/>
                <a:latin typeface="Verdana"/>
              </a:endParaRPr>
            </a:p>
          </p:txBody>
        </p:sp>
      </p:grpSp>
      <p:sp>
        <p:nvSpPr>
          <p:cNvPr id="918" name="Graphic 86"/>
          <p:cNvSpPr/>
          <p:nvPr/>
        </p:nvSpPr>
        <p:spPr>
          <a:xfrm flipH="1">
            <a:off x="5598720" y="8147520"/>
            <a:ext cx="216360" cy="237960"/>
          </a:xfrm>
          <a:custGeom>
            <a:avLst/>
            <a:gdLst>
              <a:gd name="textAreaLeft" fmla="*/ -360 w 216360"/>
              <a:gd name="textAreaRight" fmla="*/ 216360 w 216360"/>
              <a:gd name="textAreaTop" fmla="*/ 0 h 237960"/>
              <a:gd name="textAreaBottom" fmla="*/ 238320 h 237960"/>
              <a:gd name="GluePoint1X" fmla="*/ 1785098 w 2020836"/>
              <a:gd name="GluePoint1Y" fmla="*/ 1779105 h 2224572"/>
              <a:gd name="GluePoint2X" fmla="*/ 2023579 w 2020836"/>
              <a:gd name="GluePoint2Y" fmla="*/ 1793697 h 2224572"/>
              <a:gd name="GluePoint3X" fmla="*/ 1862132 w 2020836"/>
              <a:gd name="GluePoint3Y" fmla="*/ 1743534 h 2224572"/>
              <a:gd name="GluePoint4X" fmla="*/ 1651183 w 2020836"/>
              <a:gd name="GluePoint4Y" fmla="*/ 1445970 h 2224572"/>
              <a:gd name="GluePoint5X" fmla="*/ 1479054 w 2020836"/>
              <a:gd name="GluePoint5Y" fmla="*/ 1300767 h 2224572"/>
              <a:gd name="GluePoint6X" fmla="*/ 1381592 w 2020836"/>
              <a:gd name="GluePoint6Y" fmla="*/ 1232873 h 2224572"/>
              <a:gd name="GluePoint7X" fmla="*/ 1285450 w 2020836"/>
              <a:gd name="GluePoint7Y" fmla="*/ 1056615 h 2224572"/>
              <a:gd name="GluePoint8X" fmla="*/ 1275759 w 2020836"/>
              <a:gd name="GluePoint8Y" fmla="*/ 1102318 h 2224572"/>
              <a:gd name="GluePoint9X" fmla="*/ 1376526 w 2020836"/>
              <a:gd name="GluePoint9Y" fmla="*/ 1286230 h 2224572"/>
              <a:gd name="GluePoint10X" fmla="*/ 1490783 w 2020836"/>
              <a:gd name="GluePoint10Y" fmla="*/ 1381215 h 2224572"/>
              <a:gd name="GluePoint11X" fmla="*/ 1540285 w 2020836"/>
              <a:gd name="GluePoint11Y" fmla="*/ 1448448 h 2224572"/>
              <a:gd name="GluePoint12X" fmla="*/ 1547609 w 2020836"/>
              <a:gd name="GluePoint12Y" fmla="*/ 1463370 h 2224572"/>
              <a:gd name="GluePoint13X" fmla="*/ 1587144 w 2020836"/>
              <a:gd name="GluePoint13Y" fmla="*/ 1602296 h 2224572"/>
              <a:gd name="GluePoint14X" fmla="*/ 1655533 w 2020836"/>
              <a:gd name="GluePoint14Y" fmla="*/ 1722169 h 2224572"/>
              <a:gd name="GluePoint15X" fmla="*/ 1661205 w 2020836"/>
              <a:gd name="GluePoint15Y" fmla="*/ 1825028 h 2224572"/>
              <a:gd name="GluePoint16X" fmla="*/ 1643199 w 2020836"/>
              <a:gd name="GluePoint16Y" fmla="*/ 1855368 h 2224572"/>
              <a:gd name="GluePoint17X" fmla="*/ 1624532 w 2020836"/>
              <a:gd name="GluePoint17Y" fmla="*/ 1844686 h 2224572"/>
              <a:gd name="GluePoint18X" fmla="*/ 1600745 w 2020836"/>
              <a:gd name="GluePoint18Y" fmla="*/ 1825799 h 2224572"/>
              <a:gd name="GluePoint19X" fmla="*/ 1574645 w 2020836"/>
              <a:gd name="GluePoint19Y" fmla="*/ 1799479 h 2224572"/>
              <a:gd name="GluePoint20X" fmla="*/ 1455432 w 2020836"/>
              <a:gd name="GluePoint20Y" fmla="*/ 1661709 h 2224572"/>
              <a:gd name="GluePoint21X" fmla="*/ 1427515 w 2020836"/>
              <a:gd name="GluePoint21Y" fmla="*/ 1624596 h 2224572"/>
              <a:gd name="GluePoint22X" fmla="*/ 1421403 w 2020836"/>
              <a:gd name="GluePoint22Y" fmla="*/ 1613308 h 2224572"/>
              <a:gd name="GluePoint23X" fmla="*/ 1226422 w 2020836"/>
              <a:gd name="GluePoint23Y" fmla="*/ 1328023 h 2224572"/>
              <a:gd name="GluePoint24X" fmla="*/ 1247732 w 2020836"/>
              <a:gd name="GluePoint24Y" fmla="*/ 1475539 h 2224572"/>
              <a:gd name="GluePoint25X" fmla="*/ 886679 w 2020836"/>
              <a:gd name="GluePoint25Y" fmla="*/ 1589961 h 2224572"/>
              <a:gd name="GluePoint26X" fmla="*/ 683164 w 2020836"/>
              <a:gd name="GluePoint26Y" fmla="*/ 1589246 h 2224572"/>
              <a:gd name="GluePoint27X" fmla="*/ 523920 w 2020836"/>
              <a:gd name="GluePoint27Y" fmla="*/ 1536605 h 2224572"/>
              <a:gd name="GluePoint28X" fmla="*/ 581296 w 2020836"/>
              <a:gd name="GluePoint28Y" fmla="*/ 1481211 h 2224572"/>
              <a:gd name="GluePoint29X" fmla="*/ 582012 w 2020836"/>
              <a:gd name="GluePoint29Y" fmla="*/ 1479504 h 2224572"/>
              <a:gd name="GluePoint30X" fmla="*/ 587353 w 2020836"/>
              <a:gd name="GluePoint30Y" fmla="*/ 1471519 h 2224572"/>
              <a:gd name="GluePoint31X" fmla="*/ 608443 w 2020836"/>
              <a:gd name="GluePoint31Y" fmla="*/ 1420035 h 2224572"/>
              <a:gd name="GluePoint32X" fmla="*/ 522213 w 2020836"/>
              <a:gd name="GluePoint32Y" fmla="*/ 1490902 h 2224572"/>
              <a:gd name="GluePoint33X" fmla="*/ 459661 w 2020836"/>
              <a:gd name="GluePoint33Y" fmla="*/ 1515515 h 2224572"/>
              <a:gd name="GluePoint34X" fmla="*/ 222336 w 2020836"/>
              <a:gd name="GluePoint34Y" fmla="*/ 1482862 h 2224572"/>
              <a:gd name="GluePoint35X" fmla="*/ 127682 w 2020836"/>
              <a:gd name="GluePoint35Y" fmla="*/ 1441950 h 2224572"/>
              <a:gd name="GluePoint36X" fmla="*/ 95855 w 2020836"/>
              <a:gd name="GluePoint36Y" fmla="*/ 1426863 h 2224572"/>
              <a:gd name="GluePoint37X" fmla="*/ 139686 w 2020836"/>
              <a:gd name="GluePoint37Y" fmla="*/ 1426918 h 2224572"/>
              <a:gd name="GluePoint38X" fmla="*/ 241388 w 2020836"/>
              <a:gd name="GluePoint38Y" fmla="*/ 1404177 h 2224572"/>
              <a:gd name="GluePoint39X" fmla="*/ 271838 w 2020836"/>
              <a:gd name="GluePoint39Y" fmla="*/ 1391347 h 2224572"/>
              <a:gd name="GluePoint40X" fmla="*/ 301463 w 2020836"/>
              <a:gd name="GluePoint40Y" fmla="*/ 1367504 h 2224572"/>
              <a:gd name="GluePoint41X" fmla="*/ 144862 w 2020836"/>
              <a:gd name="GluePoint41Y" fmla="*/ 1391787 h 2224572"/>
              <a:gd name="GluePoint42X" fmla="*/ 40901 w 2020836"/>
              <a:gd name="GluePoint42Y" fmla="*/ 1343827 h 2224572"/>
              <a:gd name="GluePoint43X" fmla="*/ 37818 w 2020836"/>
              <a:gd name="GluePoint43Y" fmla="*/ 1330336 h 2224572"/>
              <a:gd name="GluePoint44X" fmla="*/ 39194 w 2020836"/>
              <a:gd name="GluePoint44Y" fmla="*/ 1292452 h 2224572"/>
              <a:gd name="GluePoint45X" fmla="*/ 57641 w 2020836"/>
              <a:gd name="GluePoint45Y" fmla="*/ 1310348 h 2224572"/>
              <a:gd name="GluePoint46X" fmla="*/ 100645 w 2020836"/>
              <a:gd name="GluePoint46Y" fmla="*/ 1337990 h 2224572"/>
              <a:gd name="GluePoint47X" fmla="*/ 33413 w 2020836"/>
              <a:gd name="GluePoint47Y" fmla="*/ 1067077 h 2224572"/>
              <a:gd name="GluePoint48X" fmla="*/ 109511 w 2020836"/>
              <a:gd name="GluePoint48Y" fmla="*/ 805414 h 2224572"/>
              <a:gd name="GluePoint49X" fmla="*/ 225420 w 2020836"/>
              <a:gd name="GluePoint49Y" fmla="*/ 555095 h 2224572"/>
              <a:gd name="GluePoint50X" fmla="*/ 318918 w 2020836"/>
              <a:gd name="GluePoint50Y" fmla="*/ 348166 h 2224572"/>
              <a:gd name="GluePoint51X" fmla="*/ 324479 w 2020836"/>
              <a:gd name="GluePoint51Y" fmla="*/ 334400 h 2224572"/>
              <a:gd name="GluePoint52X" fmla="*/ 403440 w 2020836"/>
              <a:gd name="GluePoint52Y" fmla="*/ 141016 h 2224572"/>
              <a:gd name="GluePoint53X" fmla="*/ 422603 w 2020836"/>
              <a:gd name="GluePoint53Y" fmla="*/ 109960 h 2224572"/>
              <a:gd name="GluePoint54X" fmla="*/ 497875 w 2020836"/>
              <a:gd name="GluePoint54Y" fmla="*/ 68222 h 2224572"/>
              <a:gd name="GluePoint55X" fmla="*/ 519184 w 2020836"/>
              <a:gd name="GluePoint55Y" fmla="*/ 57540 h 2224572"/>
              <a:gd name="GluePoint56X" fmla="*/ 593190 w 2020836"/>
              <a:gd name="GluePoint56Y" fmla="*/ 74169 h 2224572"/>
              <a:gd name="GluePoint57X" fmla="*/ 706181 w 2020836"/>
              <a:gd name="GluePoint57Y" fmla="*/ 100709 h 2224572"/>
              <a:gd name="GluePoint58X" fmla="*/ 574138 w 2020836"/>
              <a:gd name="GluePoint58Y" fmla="*/ 38818 h 2224572"/>
              <a:gd name="GluePoint59X" fmla="*/ 591648 w 2020836"/>
              <a:gd name="GluePoint59Y" fmla="*/ 35514 h 2224572"/>
              <a:gd name="GluePoint60X" fmla="*/ 603982 w 2020836"/>
              <a:gd name="GluePoint60Y" fmla="*/ 34027 h 2224572"/>
              <a:gd name="GluePoint61X" fmla="*/ 668792 w 2020836"/>
              <a:gd name="GluePoint61Y" fmla="*/ 44324 h 2224572"/>
              <a:gd name="GluePoint62X" fmla="*/ 795274 w 2020836"/>
              <a:gd name="GluePoint62Y" fmla="*/ 79345 h 2224572"/>
              <a:gd name="GluePoint63X" fmla="*/ 835525 w 2020836"/>
              <a:gd name="GluePoint63Y" fmla="*/ 87825 h 2224572"/>
              <a:gd name="GluePoint64X" fmla="*/ 742357 w 2020836"/>
              <a:gd name="GluePoint64Y" fmla="*/ 43388 h 2224572"/>
              <a:gd name="GluePoint65X" fmla="*/ 779691 w 2020836"/>
              <a:gd name="GluePoint65Y" fmla="*/ 45536 h 2224572"/>
              <a:gd name="GluePoint66X" fmla="*/ 788776 w 2020836"/>
              <a:gd name="GluePoint66Y" fmla="*/ 45536 h 2224572"/>
              <a:gd name="GluePoint67X" fmla="*/ 869830 w 2020836"/>
              <a:gd name="GluePoint67Y" fmla="*/ 51317 h 2224572"/>
              <a:gd name="GluePoint68X" fmla="*/ 931776 w 2020836"/>
              <a:gd name="GluePoint68Y" fmla="*/ 84135 h 2224572"/>
              <a:gd name="GluePoint69X" fmla="*/ 936897 w 2020836"/>
              <a:gd name="GluePoint69Y" fmla="*/ 91899 h 2224572"/>
              <a:gd name="GluePoint70X" fmla="*/ 958372 w 2020836"/>
              <a:gd name="GluePoint70Y" fmla="*/ 131380 h 2224572"/>
              <a:gd name="GluePoint71X" fmla="*/ 1008921 w 2020836"/>
              <a:gd name="GluePoint71Y" fmla="*/ 224382 h 2224572"/>
              <a:gd name="GluePoint72X" fmla="*/ 1013821 w 2020836"/>
              <a:gd name="GluePoint72Y" fmla="*/ 233193 h 2224572"/>
              <a:gd name="GluePoint73X" fmla="*/ 975717 w 2020836"/>
              <a:gd name="GluePoint73Y" fmla="*/ 301141 h 2224572"/>
              <a:gd name="GluePoint74X" fmla="*/ 966026 w 2020836"/>
              <a:gd name="GluePoint74Y" fmla="*/ 295745 h 2224572"/>
              <a:gd name="GluePoint75X" fmla="*/ 958592 w 2020836"/>
              <a:gd name="GluePoint75Y" fmla="*/ 271517 h 2224572"/>
              <a:gd name="GluePoint76X" fmla="*/ 946699 w 2020836"/>
              <a:gd name="GluePoint76Y" fmla="*/ 238644 h 2224572"/>
              <a:gd name="GluePoint77X" fmla="*/ 924123 w 2020836"/>
              <a:gd name="GluePoint77Y" fmla="*/ 183690 h 2224572"/>
              <a:gd name="GluePoint78X" fmla="*/ 915753 w 2020836"/>
              <a:gd name="GluePoint78Y" fmla="*/ 165299 h 2224572"/>
              <a:gd name="GluePoint79X" fmla="*/ 906777 w 2020836"/>
              <a:gd name="GluePoint79Y" fmla="*/ 134794 h 2224572"/>
              <a:gd name="GluePoint80X" fmla="*/ 898298 w 2020836"/>
              <a:gd name="GluePoint80Y" fmla="*/ 163812 h 2224572"/>
              <a:gd name="GluePoint81X" fmla="*/ 898628 w 2020836"/>
              <a:gd name="GluePoint81Y" fmla="*/ 166400 h 2224572"/>
              <a:gd name="GluePoint82X" fmla="*/ 931061 w 2020836"/>
              <a:gd name="GluePoint82Y" fmla="*/ 340402 h 2224572"/>
              <a:gd name="GluePoint83X" fmla="*/ 923792 w 2020836"/>
              <a:gd name="GluePoint83Y" fmla="*/ 351524 h 2224572"/>
              <a:gd name="GluePoint84X" fmla="*/ 877208 w 2020836"/>
              <a:gd name="GluePoint84Y" fmla="*/ 350038 h 2224572"/>
              <a:gd name="GluePoint85X" fmla="*/ 842794 w 2020836"/>
              <a:gd name="GluePoint85Y" fmla="*/ 212103 h 2224572"/>
              <a:gd name="GluePoint86X" fmla="*/ 822255 w 2020836"/>
              <a:gd name="GluePoint86Y" fmla="*/ 151368 h 2224572"/>
              <a:gd name="GluePoint87X" fmla="*/ 815482 w 2020836"/>
              <a:gd name="GluePoint87Y" fmla="*/ 178845 h 2224572"/>
              <a:gd name="GluePoint88X" fmla="*/ 770220 w 2020836"/>
              <a:gd name="GluePoint88Y" fmla="*/ 370136 h 2224572"/>
              <a:gd name="GluePoint89X" fmla="*/ 770385 w 2020836"/>
              <a:gd name="GluePoint89Y" fmla="*/ 367768 h 2224572"/>
              <a:gd name="GluePoint90X" fmla="*/ 756289 w 2020836"/>
              <a:gd name="GluePoint90Y" fmla="*/ 208524 h 2224572"/>
              <a:gd name="GluePoint91X" fmla="*/ 754306 w 2020836"/>
              <a:gd name="GluePoint91Y" fmla="*/ 193987 h 2224572"/>
              <a:gd name="GluePoint92X" fmla="*/ 747093 w 2020836"/>
              <a:gd name="GluePoint92Y" fmla="*/ 165079 h 2224572"/>
              <a:gd name="GluePoint93X" fmla="*/ 736741 w 2020836"/>
              <a:gd name="GluePoint93Y" fmla="*/ 202963 h 2224572"/>
              <a:gd name="GluePoint94X" fmla="*/ 743679 w 2020836"/>
              <a:gd name="GluePoint94Y" fmla="*/ 331371 h 2224572"/>
              <a:gd name="GluePoint95X" fmla="*/ 743294 w 2020836"/>
              <a:gd name="GluePoint95Y" fmla="*/ 361601 h 2224572"/>
              <a:gd name="GluePoint96X" fmla="*/ 735970 w 2020836"/>
              <a:gd name="GluePoint96Y" fmla="*/ 371568 h 2224572"/>
              <a:gd name="GluePoint97X" fmla="*/ 733272 w 2020836"/>
              <a:gd name="GluePoint97Y" fmla="*/ 374321 h 2224572"/>
              <a:gd name="GluePoint98X" fmla="*/ 726114 w 2020836"/>
              <a:gd name="GluePoint98Y" fmla="*/ 377570 h 2224572"/>
              <a:gd name="GluePoint99X" fmla="*/ 706511 w 2020836"/>
              <a:gd name="GluePoint99Y" fmla="*/ 380708 h 2224572"/>
              <a:gd name="GluePoint100X" fmla="*/ 669453 w 2020836"/>
              <a:gd name="GluePoint100Y" fmla="*/ 372118 h 2224572"/>
              <a:gd name="GluePoint101X" fmla="*/ 656568 w 2020836"/>
              <a:gd name="GluePoint101Y" fmla="*/ 363418 h 2224572"/>
              <a:gd name="GluePoint102X" fmla="*/ 655742 w 2020836"/>
              <a:gd name="GluePoint102Y" fmla="*/ 344421 h 2224572"/>
              <a:gd name="GluePoint103X" fmla="*/ 655797 w 2020836"/>
              <a:gd name="GluePoint103Y" fmla="*/ 342659 h 2224572"/>
              <a:gd name="GluePoint104X" fmla="*/ 657394 w 2020836"/>
              <a:gd name="GluePoint104Y" fmla="*/ 323001 h 2224572"/>
              <a:gd name="GluePoint105X" fmla="*/ 650071 w 2020836"/>
              <a:gd name="GluePoint105Y" fmla="*/ 196906 h 2224572"/>
              <a:gd name="GluePoint106X" fmla="*/ 637076 w 2020836"/>
              <a:gd name="GluePoint106Y" fmla="*/ 270306 h 2224572"/>
              <a:gd name="GluePoint107X" fmla="*/ 608553 w 2020836"/>
              <a:gd name="GluePoint107Y" fmla="*/ 248280 h 2224572"/>
              <a:gd name="GluePoint108X" fmla="*/ 571825 w 2020836"/>
              <a:gd name="GluePoint108Y" fmla="*/ 214581 h 2224572"/>
              <a:gd name="GluePoint109X" fmla="*/ 570339 w 2020836"/>
              <a:gd name="GluePoint109Y" fmla="*/ 227191 h 2224572"/>
              <a:gd name="GluePoint110X" fmla="*/ 600128 w 2020836"/>
              <a:gd name="GluePoint110Y" fmla="*/ 280713 h 2224572"/>
              <a:gd name="GluePoint111X" fmla="*/ 602275 w 2020836"/>
              <a:gd name="GluePoint111Y" fmla="*/ 291890 h 2224572"/>
              <a:gd name="GluePoint112X" fmla="*/ 596273 w 2020836"/>
              <a:gd name="GluePoint112Y" fmla="*/ 310447 h 2224572"/>
              <a:gd name="GluePoint113X" fmla="*/ 589721 w 2020836"/>
              <a:gd name="GluePoint113Y" fmla="*/ 309786 h 2224572"/>
              <a:gd name="GluePoint114X" fmla="*/ 537576 w 2020836"/>
              <a:gd name="GluePoint114Y" fmla="*/ 295580 h 2224572"/>
              <a:gd name="GluePoint115X" fmla="*/ 490882 w 2020836"/>
              <a:gd name="GluePoint115Y" fmla="*/ 268323 h 2224572"/>
              <a:gd name="GluePoint116X" fmla="*/ 476951 w 2020836"/>
              <a:gd name="GluePoint116Y" fmla="*/ 256154 h 2224572"/>
              <a:gd name="GluePoint117X" fmla="*/ 471830 w 2020836"/>
              <a:gd name="GluePoint117Y" fmla="*/ 251088 h 2224572"/>
              <a:gd name="GluePoint118X" fmla="*/ 472270 w 2020836"/>
              <a:gd name="GluePoint118Y" fmla="*/ 258412 h 2224572"/>
              <a:gd name="GluePoint119X" fmla="*/ 477281 w 2020836"/>
              <a:gd name="GluePoint119Y" fmla="*/ 278069 h 2224572"/>
              <a:gd name="GluePoint120X" fmla="*/ 492754 w 2020836"/>
              <a:gd name="GluePoint120Y" fmla="*/ 303234 h 2224572"/>
              <a:gd name="GluePoint121X" fmla="*/ 427834 w 2020836"/>
              <a:gd name="GluePoint121Y" fmla="*/ 469416 h 2224572"/>
              <a:gd name="GluePoint122X" fmla="*/ 409828 w 2020836"/>
              <a:gd name="GluePoint122Y" fmla="*/ 578607 h 2224572"/>
              <a:gd name="GluePoint123X" fmla="*/ 421446 w 2020836"/>
              <a:gd name="GluePoint123Y" fmla="*/ 683503 h 2224572"/>
              <a:gd name="GluePoint124X" fmla="*/ 421391 w 2020836"/>
              <a:gd name="GluePoint124Y" fmla="*/ 585270 h 2224572"/>
              <a:gd name="GluePoint125X" fmla="*/ 451566 w 2020836"/>
              <a:gd name="GluePoint125Y" fmla="*/ 462808 h 2224572"/>
              <a:gd name="GluePoint126X" fmla="*/ 486146 w 2020836"/>
              <a:gd name="GluePoint126Y" fmla="*/ 402954 h 2224572"/>
              <a:gd name="GluePoint127X" fmla="*/ 547762 w 2020836"/>
              <a:gd name="GluePoint127Y" fmla="*/ 332693 h 2224572"/>
              <a:gd name="GluePoint128X" fmla="*/ 562464 w 2020836"/>
              <a:gd name="GluePoint128Y" fmla="*/ 333353 h 2224572"/>
              <a:gd name="GluePoint129X" fmla="*/ 565933 w 2020836"/>
              <a:gd name="GluePoint129Y" fmla="*/ 333023 h 2224572"/>
              <a:gd name="GluePoint130X" fmla="*/ 552828 w 2020836"/>
              <a:gd name="GluePoint130Y" fmla="*/ 351139 h 2224572"/>
              <a:gd name="GluePoint131X" fmla="*/ 539943 w 2020836"/>
              <a:gd name="GluePoint131Y" fmla="*/ 389133 h 2224572"/>
              <a:gd name="GluePoint132X" fmla="*/ 532565 w 2020836"/>
              <a:gd name="GluePoint132Y" fmla="*/ 431972 h 2224572"/>
              <a:gd name="GluePoint133X" fmla="*/ 517863 w 2020836"/>
              <a:gd name="GluePoint133Y" fmla="*/ 529050 h 2224572"/>
              <a:gd name="GluePoint134X" fmla="*/ 495892 w 2020836"/>
              <a:gd name="GluePoint134Y" fmla="*/ 706355 h 2224572"/>
              <a:gd name="GluePoint135X" fmla="*/ 490276 w 2020836"/>
              <a:gd name="GluePoint135Y" fmla="*/ 760592 h 2224572"/>
              <a:gd name="GluePoint136X" fmla="*/ 488459 w 2020836"/>
              <a:gd name="GluePoint136Y" fmla="*/ 780581 h 2224572"/>
              <a:gd name="GluePoint137X" fmla="*/ 495397 w 2020836"/>
              <a:gd name="GluePoint137Y" fmla="*/ 761694 h 2224572"/>
              <a:gd name="GluePoint138X" fmla="*/ 512301 w 2020836"/>
              <a:gd name="GluePoint138Y" fmla="*/ 709659 h 2224572"/>
              <a:gd name="GluePoint139X" fmla="*/ 524581 w 2020836"/>
              <a:gd name="GluePoint139Y" fmla="*/ 665442 h 2224572"/>
              <a:gd name="GluePoint140X" fmla="*/ 532620 w 2020836"/>
              <a:gd name="GluePoint140Y" fmla="*/ 696884 h 2224572"/>
              <a:gd name="GluePoint141X" fmla="*/ 535979 w 2020836"/>
              <a:gd name="GluePoint141Y" fmla="*/ 714779 h 2224572"/>
              <a:gd name="GluePoint142X" fmla="*/ 567751 w 2020836"/>
              <a:gd name="GluePoint142Y" fmla="*/ 918350 h 2224572"/>
              <a:gd name="GluePoint143X" fmla="*/ 574854 w 2020836"/>
              <a:gd name="GluePoint143Y" fmla="*/ 976497 h 2224572"/>
              <a:gd name="GluePoint144X" fmla="*/ 576285 w 2020836"/>
              <a:gd name="GluePoint144Y" fmla="*/ 990483 h 2224572"/>
              <a:gd name="GluePoint145X" fmla="*/ 578102 w 2020836"/>
              <a:gd name="GluePoint145Y" fmla="*/ 1011738 h 2224572"/>
              <a:gd name="GluePoint146X" fmla="*/ 579424 w 2020836"/>
              <a:gd name="GluePoint146Y" fmla="*/ 1017960 h 2224572"/>
              <a:gd name="GluePoint147X" fmla="*/ 578323 w 2020836"/>
              <a:gd name="GluePoint147Y" fmla="*/ 1035801 h 2224572"/>
              <a:gd name="GluePoint148X" fmla="*/ 578984 w 2020836"/>
              <a:gd name="GluePoint148Y" fmla="*/ 1034699 h 2224572"/>
              <a:gd name="GluePoint149X" fmla="*/ 564722 w 2020836"/>
              <a:gd name="GluePoint149Y" fmla="*/ 1116414 h 2224572"/>
              <a:gd name="GluePoint150X" fmla="*/ 530693 w 2020836"/>
              <a:gd name="GluePoint150Y" fmla="*/ 1166301 h 2224572"/>
              <a:gd name="GluePoint151X" fmla="*/ 517698 w 2020836"/>
              <a:gd name="GluePoint151Y" fmla="*/ 1177204 h 2224572"/>
              <a:gd name="GluePoint152X" fmla="*/ 512852 w 2020836"/>
              <a:gd name="GluePoint152Y" fmla="*/ 1180728 h 2224572"/>
              <a:gd name="GluePoint153X" fmla="*/ 518413 w 2020836"/>
              <a:gd name="GluePoint153Y" fmla="*/ 1178471 h 2224572"/>
              <a:gd name="GluePoint154X" fmla="*/ 533886 w 2020836"/>
              <a:gd name="GluePoint154Y" fmla="*/ 1170486 h 2224572"/>
              <a:gd name="GluePoint155X" fmla="*/ 579589 w 2020836"/>
              <a:gd name="GluePoint155Y" fmla="*/ 1124178 h 2224572"/>
              <a:gd name="GluePoint156X" fmla="*/ 598311 w 2020836"/>
              <a:gd name="GluePoint156Y" fmla="*/ 1082219 h 2224572"/>
              <a:gd name="GluePoint157X" fmla="*/ 600513 w 2020836"/>
              <a:gd name="GluePoint157Y" fmla="*/ 1073905 h 2224572"/>
              <a:gd name="GluePoint158X" fmla="*/ 614830 w 2020836"/>
              <a:gd name="GluePoint158Y" fmla="*/ 1014821 h 2224572"/>
              <a:gd name="GluePoint159X" fmla="*/ 618024 w 2020836"/>
              <a:gd name="GluePoint159Y" fmla="*/ 988501 h 2224572"/>
              <a:gd name="GluePoint160X" fmla="*/ 725728 w 2020836"/>
              <a:gd name="GluePoint160Y" fmla="*/ 926499 h 2224572"/>
              <a:gd name="GluePoint161X" fmla="*/ 881393 w 2020836"/>
              <a:gd name="GluePoint161Y" fmla="*/ 914771 h 2224572"/>
              <a:gd name="GluePoint162X" fmla="*/ 1033644 w 2020836"/>
              <a:gd name="GluePoint162Y" fmla="*/ 959097 h 2224572"/>
              <a:gd name="GluePoint163X" fmla="*/ 1261608 w 2020836"/>
              <a:gd name="GluePoint163Y" fmla="*/ 1111293 h 2224572"/>
              <a:gd name="GluePoint164X" fmla="*/ 1186886 w 2020836"/>
              <a:gd name="GluePoint164Y" fmla="*/ 1007278 h 2224572"/>
              <a:gd name="GluePoint165X" fmla="*/ 1094545 w 2020836"/>
              <a:gd name="GluePoint165Y" fmla="*/ 938393 h 2224572"/>
              <a:gd name="GluePoint166X" fmla="*/ 1168991 w 2020836"/>
              <a:gd name="GluePoint166Y" fmla="*/ 882558 h 2224572"/>
              <a:gd name="GluePoint167X" fmla="*/ 1675576 w 2020836"/>
              <a:gd name="GluePoint167Y" fmla="*/ 835259 h 2224572"/>
              <a:gd name="GluePoint168X" fmla="*/ 1637362 w 2020836"/>
              <a:gd name="GluePoint168Y" fmla="*/ 838287 h 2224572"/>
              <a:gd name="GluePoint169X" fmla="*/ 1555813 w 2020836"/>
              <a:gd name="GluePoint169Y" fmla="*/ 828761 h 2224572"/>
              <a:gd name="GluePoint170X" fmla="*/ 1635765 w 2020836"/>
              <a:gd name="GluePoint170Y" fmla="*/ 858606 h 2224572"/>
              <a:gd name="GluePoint171X" fmla="*/ 1804480 w 2020836"/>
              <a:gd name="GluePoint171Y" fmla="*/ 860037 h 2224572"/>
              <a:gd name="GluePoint172X" fmla="*/ 1959430 w 2020836"/>
              <a:gd name="GluePoint172Y" fmla="*/ 718193 h 2224572"/>
              <a:gd name="GluePoint173X" fmla="*/ 1795010 w 2020836"/>
              <a:gd name="GluePoint173Y" fmla="*/ 795998 h 2224572"/>
              <a:gd name="GluePoint174X" fmla="*/ 1375810 w 2020836"/>
              <a:gd name="GluePoint174Y" fmla="*/ 749855 h 2224572"/>
              <a:gd name="GluePoint175X" fmla="*/ 1223999 w 2020836"/>
              <a:gd name="GluePoint175Y" fmla="*/ 789225 h 2224572"/>
              <a:gd name="GluePoint176X" fmla="*/ 1111174 w 2020836"/>
              <a:gd name="GluePoint176Y" fmla="*/ 840765 h 2224572"/>
              <a:gd name="GluePoint177X" fmla="*/ 1024724 w 2020836"/>
              <a:gd name="GluePoint177Y" fmla="*/ 907007 h 2224572"/>
              <a:gd name="GluePoint178X" fmla="*/ 794888 w 2020836"/>
              <a:gd name="GluePoint178Y" fmla="*/ 873803 h 2224572"/>
              <a:gd name="GluePoint179X" fmla="*/ 625072 w 2020836"/>
              <a:gd name="GluePoint179Y" fmla="*/ 933052 h 2224572"/>
              <a:gd name="GluePoint180X" fmla="*/ 566539 w 2020836"/>
              <a:gd name="GluePoint180Y" fmla="*/ 667920 h 2224572"/>
              <a:gd name="GluePoint181X" fmla="*/ 561638 w 2020836"/>
              <a:gd name="GluePoint181Y" fmla="*/ 503445 h 2224572"/>
              <a:gd name="GluePoint182X" fmla="*/ 618739 w 2020836"/>
              <a:gd name="GluePoint182Y" fmla="*/ 356921 h 2224572"/>
              <a:gd name="GluePoint183X" fmla="*/ 621878 w 2020836"/>
              <a:gd name="GluePoint183Y" fmla="*/ 355764 h 2224572"/>
              <a:gd name="GluePoint184X" fmla="*/ 624246 w 2020836"/>
              <a:gd name="GluePoint184Y" fmla="*/ 360885 h 2224572"/>
              <a:gd name="GluePoint185X" fmla="*/ 654971 w 2020836"/>
              <a:gd name="GluePoint185Y" fmla="*/ 396071 h 2224572"/>
              <a:gd name="GluePoint186X" fmla="*/ 706181 w 2020836"/>
              <a:gd name="GluePoint186Y" fmla="*/ 412810 h 2224572"/>
              <a:gd name="GluePoint187X" fmla="*/ 735585 w 2020836"/>
              <a:gd name="GluePoint187Y" fmla="*/ 409451 h 2224572"/>
              <a:gd name="GluePoint188X" fmla="*/ 751608 w 2020836"/>
              <a:gd name="GluePoint188Y" fmla="*/ 402458 h 2224572"/>
              <a:gd name="GluePoint189X" fmla="*/ 756068 w 2020836"/>
              <a:gd name="GluePoint189Y" fmla="*/ 399099 h 2224572"/>
              <a:gd name="GluePoint190X" fmla="*/ 808764 w 2020836"/>
              <a:gd name="GluePoint190Y" fmla="*/ 420850 h 2224572"/>
              <a:gd name="GluePoint191X" fmla="*/ 833157 w 2020836"/>
              <a:gd name="GluePoint191Y" fmla="*/ 420850 h 2224572"/>
              <a:gd name="GluePoint192X" fmla="*/ 833157 w 2020836"/>
              <a:gd name="GluePoint192Y" fmla="*/ 420850 h 2224572"/>
              <a:gd name="GluePoint193X" fmla="*/ 836076 w 2020836"/>
              <a:gd name="GluePoint193Y" fmla="*/ 422061 h 2224572"/>
              <a:gd name="GluePoint194X" fmla="*/ 837012 w 2020836"/>
              <a:gd name="GluePoint194Y" fmla="*/ 421896 h 2224572"/>
              <a:gd name="GluePoint195X" fmla="*/ 834699 w 2020836"/>
              <a:gd name="GluePoint195Y" fmla="*/ 420519 h 2224572"/>
              <a:gd name="GluePoint196X" fmla="*/ 845492 w 2020836"/>
              <a:gd name="GluePoint196Y" fmla="*/ 417160 h 2224572"/>
              <a:gd name="GluePoint197X" fmla="*/ 847859 w 2020836"/>
              <a:gd name="GluePoint197Y" fmla="*/ 416004 h 2224572"/>
              <a:gd name="GluePoint198X" fmla="*/ 865425 w 2020836"/>
              <a:gd name="GluePoint198Y" fmla="*/ 425200 h 2224572"/>
              <a:gd name="GluePoint199X" fmla="*/ 871922 w 2020836"/>
              <a:gd name="GluePoint199Y" fmla="*/ 425695 h 2224572"/>
              <a:gd name="GluePoint200X" fmla="*/ 878034 w 2020836"/>
              <a:gd name="GluePoint200Y" fmla="*/ 425089 h 2224572"/>
              <a:gd name="GluePoint201X" fmla="*/ 905676 w 2020836"/>
              <a:gd name="GluePoint201Y" fmla="*/ 406863 h 2224572"/>
              <a:gd name="GluePoint202X" fmla="*/ 917515 w 2020836"/>
              <a:gd name="GluePoint202Y" fmla="*/ 408736 h 2224572"/>
              <a:gd name="GluePoint203X" fmla="*/ 943670 w 2020836"/>
              <a:gd name="GluePoint203Y" fmla="*/ 405377 h 2224572"/>
              <a:gd name="GluePoint204X" fmla="*/ 975167 w 2020836"/>
              <a:gd name="GluePoint204Y" fmla="*/ 389133 h 2224572"/>
              <a:gd name="GluePoint205X" fmla="*/ 1005672 w 2020836"/>
              <a:gd name="GluePoint205Y" fmla="*/ 359894 h 2224572"/>
              <a:gd name="GluePoint206X" fmla="*/ 1035131 w 2020836"/>
              <a:gd name="GluePoint206Y" fmla="*/ 322506 h 2224572"/>
              <a:gd name="GluePoint207X" fmla="*/ 1056165 w 2020836"/>
              <a:gd name="GluePoint207Y" fmla="*/ 268323 h 2224572"/>
              <a:gd name="GluePoint208X" fmla="*/ 1051320 w 2020836"/>
              <a:gd name="GluePoint208Y" fmla="*/ 235395 h 2224572"/>
              <a:gd name="GluePoint209X" fmla="*/ 1037994 w 2020836"/>
              <a:gd name="GluePoint209Y" fmla="*/ 207863 h 2224572"/>
              <a:gd name="GluePoint210X" fmla="*/ 982876 w 2020836"/>
              <a:gd name="GluePoint210Y" fmla="*/ 117394 h 2224572"/>
              <a:gd name="GluePoint211X" fmla="*/ 955399 w 2020836"/>
              <a:gd name="GluePoint211Y" fmla="*/ 78519 h 2224572"/>
              <a:gd name="GluePoint212X" fmla="*/ 923627 w 2020836"/>
              <a:gd name="GluePoint212Y" fmla="*/ 49500 h 2224572"/>
              <a:gd name="GluePoint213X" fmla="*/ 903859 w 2020836"/>
              <a:gd name="GluePoint213Y" fmla="*/ 39809 h 2224572"/>
              <a:gd name="GluePoint214X" fmla="*/ 901326 w 2020836"/>
              <a:gd name="GluePoint214Y" fmla="*/ 37992 h 2224572"/>
              <a:gd name="GluePoint215X" fmla="*/ 818510 w 2020836"/>
              <a:gd name="GluePoint215Y" fmla="*/ 25823 h 2224572"/>
              <a:gd name="GluePoint216X" fmla="*/ 728647 w 2020836"/>
              <a:gd name="GluePoint216Y" fmla="*/ 17233 h 2224572"/>
              <a:gd name="GluePoint217X" fmla="*/ 697150 w 2020836"/>
              <a:gd name="GluePoint217Y" fmla="*/ 9854 h 2224572"/>
              <a:gd name="GluePoint218X" fmla="*/ 645115 w 2020836"/>
              <a:gd name="GluePoint218Y" fmla="*/ 1209 h 2224572"/>
              <a:gd name="GluePoint219X" fmla="*/ 586692 w 2020836"/>
              <a:gd name="GluePoint219Y" fmla="*/ 2366 h 2224572"/>
              <a:gd name="GluePoint220X" fmla="*/ 530307 w 2020836"/>
              <a:gd name="GluePoint220Y" fmla="*/ 18279 h 2224572"/>
              <a:gd name="GluePoint221X" fmla="*/ 527444 w 2020836"/>
              <a:gd name="GluePoint221Y" fmla="*/ 19546 h 2224572"/>
              <a:gd name="GluePoint222X" fmla="*/ 523700 w 2020836"/>
              <a:gd name="GluePoint222Y" fmla="*/ 20592 h 2224572"/>
              <a:gd name="GluePoint223X" fmla="*/ 519790 w 2020836"/>
              <a:gd name="GluePoint223Y" fmla="*/ 22960 h 2224572"/>
              <a:gd name="GluePoint224X" fmla="*/ 482952 w 2020836"/>
              <a:gd name="GluePoint224Y" fmla="*/ 44104 h 2224572"/>
              <a:gd name="GluePoint225X" fmla="*/ 470343 w 2020836"/>
              <a:gd name="GluePoint225Y" fmla="*/ 53410 h 2224572"/>
              <a:gd name="GluePoint226X" fmla="*/ 454870 w 2020836"/>
              <a:gd name="GluePoint226Y" fmla="*/ 63101 h 2224572"/>
              <a:gd name="GluePoint227X" fmla="*/ 406028 w 2020836"/>
              <a:gd name="GluePoint227Y" fmla="*/ 99663 h 2224572"/>
              <a:gd name="GluePoint228X" fmla="*/ 378552 w 2020836"/>
              <a:gd name="GluePoint228Y" fmla="*/ 157590 h 2224572"/>
              <a:gd name="GluePoint229X" fmla="*/ 363299 w 2020836"/>
              <a:gd name="GluePoint229Y" fmla="*/ 201421 h 2224572"/>
              <a:gd name="GluePoint230X" fmla="*/ 352452 w 2020836"/>
              <a:gd name="GluePoint230Y" fmla="*/ 229338 h 2224572"/>
              <a:gd name="GluePoint231X" fmla="*/ 339236 w 2020836"/>
              <a:gd name="GluePoint231Y" fmla="*/ 262376 h 2224572"/>
              <a:gd name="GluePoint232X" fmla="*/ 322717 w 2020836"/>
              <a:gd name="GluePoint232Y" fmla="*/ 299765 h 2224572"/>
              <a:gd name="GluePoint233X" fmla="*/ 303500 w 2020836"/>
              <a:gd name="GluePoint233Y" fmla="*/ 341338 h 2224572"/>
              <a:gd name="GluePoint234X" fmla="*/ 200145 w 2020836"/>
              <a:gd name="GluePoint234Y" fmla="*/ 542155 h 2224572"/>
              <a:gd name="GluePoint235X" fmla="*/ 78455 w 2020836"/>
              <a:gd name="GluePoint235Y" fmla="*/ 792584 h 2224572"/>
              <a:gd name="GluePoint236X" fmla="*/ 5330 w 2020836"/>
              <a:gd name="GluePoint236Y" fmla="*/ 1063277 h 2224572"/>
              <a:gd name="GluePoint237X" fmla="*/ 319 w 2020836"/>
              <a:gd name="GluePoint237Y" fmla="*/ 1126380 h 2224572"/>
              <a:gd name="GluePoint238X" fmla="*/ 980 w 2020836"/>
              <a:gd name="GluePoint238Y" fmla="*/ 1186069 h 2224572"/>
              <a:gd name="GluePoint239X" fmla="*/ 10781 w 2020836"/>
              <a:gd name="GluePoint239Y" fmla="*/ 1272409 h 2224572"/>
              <a:gd name="GluePoint240X" fmla="*/ 6872 w 2020836"/>
              <a:gd name="GluePoint240Y" fmla="*/ 1304126 h 2224572"/>
              <a:gd name="GluePoint241X" fmla="*/ 6982 w 2020836"/>
              <a:gd name="GluePoint241Y" fmla="*/ 1318773 h 2224572"/>
              <a:gd name="GluePoint242X" fmla="*/ 50923 w 2020836"/>
              <a:gd name="GluePoint242Y" fmla="*/ 1420861 h 2224572"/>
              <a:gd name="GluePoint243X" fmla="*/ 73499 w 2020836"/>
              <a:gd name="GluePoint243Y" fmla="*/ 1441179 h 2224572"/>
              <a:gd name="GluePoint244X" fmla="*/ 78345 w 2020836"/>
              <a:gd name="GluePoint244Y" fmla="*/ 1442171 h 2224572"/>
              <a:gd name="GluePoint245X" fmla="*/ 91945 w 2020836"/>
              <a:gd name="GluePoint245Y" fmla="*/ 1451036 h 2224572"/>
              <a:gd name="GluePoint246X" fmla="*/ 113640 w 2020836"/>
              <a:gd name="GluePoint246Y" fmla="*/ 1466288 h 2224572"/>
              <a:gd name="GluePoint247X" fmla="*/ 190730 w 2020836"/>
              <a:gd name="GluePoint247Y" fmla="*/ 1505769 h 2224572"/>
              <a:gd name="GluePoint248X" fmla="*/ 242434 w 2020836"/>
              <a:gd name="GluePoint248Y" fmla="*/ 1525647 h 2224572"/>
              <a:gd name="GluePoint249X" fmla="*/ 398375 w 2020836"/>
              <a:gd name="GluePoint249Y" fmla="*/ 1559676 h 2224572"/>
              <a:gd name="GluePoint250X" fmla="*/ 424255 w 2020836"/>
              <a:gd name="GluePoint250Y" fmla="*/ 1561879 h 2224572"/>
              <a:gd name="GluePoint251X" fmla="*/ 424255 w 2020836"/>
              <a:gd name="GluePoint251Y" fmla="*/ 1561879 h 2224572"/>
              <a:gd name="GluePoint252X" fmla="*/ 439838 w 2020836"/>
              <a:gd name="GluePoint252Y" fmla="*/ 1562705 h 2224572"/>
              <a:gd name="GluePoint253X" fmla="*/ 783270 w 2020836"/>
              <a:gd name="GluePoint253Y" fmla="*/ 1669143 h 2224572"/>
              <a:gd name="GluePoint254X" fmla="*/ 1261663 w 2020836"/>
              <a:gd name="GluePoint254Y" fmla="*/ 1551912 h 2224572"/>
              <a:gd name="GluePoint255X" fmla="*/ 1320141 w 2020836"/>
              <a:gd name="GluePoint255Y" fmla="*/ 1616832 h 2224572"/>
              <a:gd name="GluePoint256X" fmla="*/ 1777114 w 2020836"/>
              <a:gd name="GluePoint256Y" fmla="*/ 2080028 h 2224572"/>
              <a:gd name="GluePoint257X" fmla="*/ 1830416 w 2020836"/>
              <a:gd name="GluePoint257Y" fmla="*/ 2151886 h 2224572"/>
              <a:gd name="GluePoint258X" fmla="*/ 1897208 w 2020836"/>
              <a:gd name="GluePoint258Y" fmla="*/ 2226002 h 2224572"/>
              <a:gd name="GluePoint259X" fmla="*/ 1785098 w 2020836"/>
              <a:gd name="GluePoint259Y" fmla="*/ 1779105 h 2224572"/>
              <a:gd name="GluePoint260X" fmla="*/ 1785098 w 2020836"/>
              <a:gd name="GluePoint260Y" fmla="*/ 1779105 h 2224572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  <a:cxn ang="0">
                <a:pos x="GluePoint13X" y="GluePoint13Y"/>
              </a:cxn>
              <a:cxn ang="0">
                <a:pos x="GluePoint14X" y="GluePoint14Y"/>
              </a:cxn>
              <a:cxn ang="0">
                <a:pos x="GluePoint15X" y="GluePoint15Y"/>
              </a:cxn>
              <a:cxn ang="0">
                <a:pos x="GluePoint16X" y="GluePoint16Y"/>
              </a:cxn>
              <a:cxn ang="0">
                <a:pos x="GluePoint17X" y="GluePoint17Y"/>
              </a:cxn>
              <a:cxn ang="0">
                <a:pos x="GluePoint18X" y="GluePoint18Y"/>
              </a:cxn>
              <a:cxn ang="0">
                <a:pos x="GluePoint19X" y="GluePoint19Y"/>
              </a:cxn>
              <a:cxn ang="0">
                <a:pos x="GluePoint20X" y="GluePoint20Y"/>
              </a:cxn>
              <a:cxn ang="0">
                <a:pos x="GluePoint21X" y="GluePoint21Y"/>
              </a:cxn>
              <a:cxn ang="0">
                <a:pos x="GluePoint22X" y="GluePoint22Y"/>
              </a:cxn>
              <a:cxn ang="0">
                <a:pos x="GluePoint23X" y="GluePoint23Y"/>
              </a:cxn>
              <a:cxn ang="0">
                <a:pos x="GluePoint24X" y="GluePoint24Y"/>
              </a:cxn>
              <a:cxn ang="0">
                <a:pos x="GluePoint25X" y="GluePoint25Y"/>
              </a:cxn>
              <a:cxn ang="0">
                <a:pos x="GluePoint26X" y="GluePoint26Y"/>
              </a:cxn>
              <a:cxn ang="0">
                <a:pos x="GluePoint27X" y="GluePoint27Y"/>
              </a:cxn>
              <a:cxn ang="0">
                <a:pos x="GluePoint28X" y="GluePoint28Y"/>
              </a:cxn>
              <a:cxn ang="0">
                <a:pos x="GluePoint29X" y="GluePoint29Y"/>
              </a:cxn>
              <a:cxn ang="0">
                <a:pos x="GluePoint30X" y="GluePoint30Y"/>
              </a:cxn>
              <a:cxn ang="0">
                <a:pos x="GluePoint31X" y="GluePoint31Y"/>
              </a:cxn>
              <a:cxn ang="0">
                <a:pos x="GluePoint32X" y="GluePoint32Y"/>
              </a:cxn>
              <a:cxn ang="0">
                <a:pos x="GluePoint33X" y="GluePoint33Y"/>
              </a:cxn>
              <a:cxn ang="0">
                <a:pos x="GluePoint34X" y="GluePoint34Y"/>
              </a:cxn>
              <a:cxn ang="0">
                <a:pos x="GluePoint35X" y="GluePoint35Y"/>
              </a:cxn>
              <a:cxn ang="0">
                <a:pos x="GluePoint36X" y="GluePoint36Y"/>
              </a:cxn>
              <a:cxn ang="0">
                <a:pos x="GluePoint37X" y="GluePoint37Y"/>
              </a:cxn>
              <a:cxn ang="0">
                <a:pos x="GluePoint38X" y="GluePoint38Y"/>
              </a:cxn>
              <a:cxn ang="0">
                <a:pos x="GluePoint39X" y="GluePoint39Y"/>
              </a:cxn>
              <a:cxn ang="0">
                <a:pos x="GluePoint40X" y="GluePoint40Y"/>
              </a:cxn>
              <a:cxn ang="0">
                <a:pos x="GluePoint41X" y="GluePoint41Y"/>
              </a:cxn>
              <a:cxn ang="0">
                <a:pos x="GluePoint42X" y="GluePoint42Y"/>
              </a:cxn>
              <a:cxn ang="0">
                <a:pos x="GluePoint43X" y="GluePoint43Y"/>
              </a:cxn>
              <a:cxn ang="0">
                <a:pos x="GluePoint44X" y="GluePoint44Y"/>
              </a:cxn>
              <a:cxn ang="0">
                <a:pos x="GluePoint45X" y="GluePoint45Y"/>
              </a:cxn>
              <a:cxn ang="0">
                <a:pos x="GluePoint46X" y="GluePoint46Y"/>
              </a:cxn>
              <a:cxn ang="0">
                <a:pos x="GluePoint47X" y="GluePoint47Y"/>
              </a:cxn>
              <a:cxn ang="0">
                <a:pos x="GluePoint48X" y="GluePoint48Y"/>
              </a:cxn>
              <a:cxn ang="0">
                <a:pos x="GluePoint49X" y="GluePoint49Y"/>
              </a:cxn>
              <a:cxn ang="0">
                <a:pos x="GluePoint50X" y="GluePoint50Y"/>
              </a:cxn>
              <a:cxn ang="0">
                <a:pos x="GluePoint51X" y="GluePoint51Y"/>
              </a:cxn>
              <a:cxn ang="0">
                <a:pos x="GluePoint52X" y="GluePoint52Y"/>
              </a:cxn>
              <a:cxn ang="0">
                <a:pos x="GluePoint53X" y="GluePoint53Y"/>
              </a:cxn>
              <a:cxn ang="0">
                <a:pos x="GluePoint54X" y="GluePoint54Y"/>
              </a:cxn>
              <a:cxn ang="0">
                <a:pos x="GluePoint55X" y="GluePoint55Y"/>
              </a:cxn>
              <a:cxn ang="0">
                <a:pos x="GluePoint56X" y="GluePoint56Y"/>
              </a:cxn>
              <a:cxn ang="0">
                <a:pos x="GluePoint57X" y="GluePoint57Y"/>
              </a:cxn>
              <a:cxn ang="0">
                <a:pos x="GluePoint58X" y="GluePoint58Y"/>
              </a:cxn>
              <a:cxn ang="0">
                <a:pos x="GluePoint59X" y="GluePoint59Y"/>
              </a:cxn>
              <a:cxn ang="0">
                <a:pos x="GluePoint60X" y="GluePoint60Y"/>
              </a:cxn>
              <a:cxn ang="0">
                <a:pos x="GluePoint61X" y="GluePoint61Y"/>
              </a:cxn>
              <a:cxn ang="0">
                <a:pos x="GluePoint62X" y="GluePoint62Y"/>
              </a:cxn>
              <a:cxn ang="0">
                <a:pos x="GluePoint63X" y="GluePoint63Y"/>
              </a:cxn>
              <a:cxn ang="0">
                <a:pos x="GluePoint64X" y="GluePoint64Y"/>
              </a:cxn>
              <a:cxn ang="0">
                <a:pos x="GluePoint65X" y="GluePoint65Y"/>
              </a:cxn>
              <a:cxn ang="0">
                <a:pos x="GluePoint66X" y="GluePoint66Y"/>
              </a:cxn>
              <a:cxn ang="0">
                <a:pos x="GluePoint67X" y="GluePoint67Y"/>
              </a:cxn>
              <a:cxn ang="0">
                <a:pos x="GluePoint68X" y="GluePoint68Y"/>
              </a:cxn>
              <a:cxn ang="0">
                <a:pos x="GluePoint69X" y="GluePoint69Y"/>
              </a:cxn>
              <a:cxn ang="0">
                <a:pos x="GluePoint70X" y="GluePoint70Y"/>
              </a:cxn>
              <a:cxn ang="0">
                <a:pos x="GluePoint71X" y="GluePoint71Y"/>
              </a:cxn>
              <a:cxn ang="0">
                <a:pos x="GluePoint72X" y="GluePoint72Y"/>
              </a:cxn>
              <a:cxn ang="0">
                <a:pos x="GluePoint73X" y="GluePoint73Y"/>
              </a:cxn>
              <a:cxn ang="0">
                <a:pos x="GluePoint74X" y="GluePoint74Y"/>
              </a:cxn>
              <a:cxn ang="0">
                <a:pos x="GluePoint75X" y="GluePoint75Y"/>
              </a:cxn>
              <a:cxn ang="0">
                <a:pos x="GluePoint76X" y="GluePoint76Y"/>
              </a:cxn>
              <a:cxn ang="0">
                <a:pos x="GluePoint77X" y="GluePoint77Y"/>
              </a:cxn>
              <a:cxn ang="0">
                <a:pos x="GluePoint78X" y="GluePoint78Y"/>
              </a:cxn>
              <a:cxn ang="0">
                <a:pos x="GluePoint79X" y="GluePoint79Y"/>
              </a:cxn>
              <a:cxn ang="0">
                <a:pos x="GluePoint80X" y="GluePoint80Y"/>
              </a:cxn>
              <a:cxn ang="0">
                <a:pos x="GluePoint81X" y="GluePoint81Y"/>
              </a:cxn>
              <a:cxn ang="0">
                <a:pos x="GluePoint82X" y="GluePoint82Y"/>
              </a:cxn>
              <a:cxn ang="0">
                <a:pos x="GluePoint83X" y="GluePoint83Y"/>
              </a:cxn>
              <a:cxn ang="0">
                <a:pos x="GluePoint84X" y="GluePoint84Y"/>
              </a:cxn>
              <a:cxn ang="0">
                <a:pos x="GluePoint85X" y="GluePoint85Y"/>
              </a:cxn>
              <a:cxn ang="0">
                <a:pos x="GluePoint86X" y="GluePoint86Y"/>
              </a:cxn>
              <a:cxn ang="0">
                <a:pos x="GluePoint87X" y="GluePoint87Y"/>
              </a:cxn>
              <a:cxn ang="0">
                <a:pos x="GluePoint88X" y="GluePoint88Y"/>
              </a:cxn>
              <a:cxn ang="0">
                <a:pos x="GluePoint89X" y="GluePoint89Y"/>
              </a:cxn>
              <a:cxn ang="0">
                <a:pos x="GluePoint90X" y="GluePoint90Y"/>
              </a:cxn>
              <a:cxn ang="0">
                <a:pos x="GluePoint91X" y="GluePoint91Y"/>
              </a:cxn>
              <a:cxn ang="0">
                <a:pos x="GluePoint92X" y="GluePoint92Y"/>
              </a:cxn>
              <a:cxn ang="0">
                <a:pos x="GluePoint93X" y="GluePoint93Y"/>
              </a:cxn>
              <a:cxn ang="0">
                <a:pos x="GluePoint94X" y="GluePoint94Y"/>
              </a:cxn>
              <a:cxn ang="0">
                <a:pos x="GluePoint95X" y="GluePoint95Y"/>
              </a:cxn>
              <a:cxn ang="0">
                <a:pos x="GluePoint96X" y="GluePoint96Y"/>
              </a:cxn>
              <a:cxn ang="0">
                <a:pos x="GluePoint97X" y="GluePoint97Y"/>
              </a:cxn>
              <a:cxn ang="0">
                <a:pos x="GluePoint98X" y="GluePoint98Y"/>
              </a:cxn>
              <a:cxn ang="0">
                <a:pos x="GluePoint99X" y="GluePoint99Y"/>
              </a:cxn>
              <a:cxn ang="0">
                <a:pos x="GluePoint100X" y="GluePoint100Y"/>
              </a:cxn>
              <a:cxn ang="0">
                <a:pos x="GluePoint101X" y="GluePoint101Y"/>
              </a:cxn>
              <a:cxn ang="0">
                <a:pos x="GluePoint102X" y="GluePoint102Y"/>
              </a:cxn>
              <a:cxn ang="0">
                <a:pos x="GluePoint103X" y="GluePoint103Y"/>
              </a:cxn>
              <a:cxn ang="0">
                <a:pos x="GluePoint104X" y="GluePoint104Y"/>
              </a:cxn>
              <a:cxn ang="0">
                <a:pos x="GluePoint105X" y="GluePoint105Y"/>
              </a:cxn>
              <a:cxn ang="0">
                <a:pos x="GluePoint106X" y="GluePoint106Y"/>
              </a:cxn>
              <a:cxn ang="0">
                <a:pos x="GluePoint107X" y="GluePoint107Y"/>
              </a:cxn>
              <a:cxn ang="0">
                <a:pos x="GluePoint108X" y="GluePoint108Y"/>
              </a:cxn>
              <a:cxn ang="0">
                <a:pos x="GluePoint109X" y="GluePoint109Y"/>
              </a:cxn>
              <a:cxn ang="0">
                <a:pos x="GluePoint110X" y="GluePoint110Y"/>
              </a:cxn>
              <a:cxn ang="0">
                <a:pos x="GluePoint111X" y="GluePoint111Y"/>
              </a:cxn>
              <a:cxn ang="0">
                <a:pos x="GluePoint112X" y="GluePoint112Y"/>
              </a:cxn>
              <a:cxn ang="0">
                <a:pos x="GluePoint113X" y="GluePoint113Y"/>
              </a:cxn>
              <a:cxn ang="0">
                <a:pos x="GluePoint114X" y="GluePoint114Y"/>
              </a:cxn>
              <a:cxn ang="0">
                <a:pos x="GluePoint115X" y="GluePoint115Y"/>
              </a:cxn>
              <a:cxn ang="0">
                <a:pos x="GluePoint116X" y="GluePoint116Y"/>
              </a:cxn>
              <a:cxn ang="0">
                <a:pos x="GluePoint117X" y="GluePoint117Y"/>
              </a:cxn>
              <a:cxn ang="0">
                <a:pos x="GluePoint118X" y="GluePoint118Y"/>
              </a:cxn>
              <a:cxn ang="0">
                <a:pos x="GluePoint119X" y="GluePoint119Y"/>
              </a:cxn>
              <a:cxn ang="0">
                <a:pos x="GluePoint120X" y="GluePoint120Y"/>
              </a:cxn>
              <a:cxn ang="0">
                <a:pos x="GluePoint121X" y="GluePoint121Y"/>
              </a:cxn>
              <a:cxn ang="0">
                <a:pos x="GluePoint122X" y="GluePoint122Y"/>
              </a:cxn>
              <a:cxn ang="0">
                <a:pos x="GluePoint123X" y="GluePoint123Y"/>
              </a:cxn>
              <a:cxn ang="0">
                <a:pos x="GluePoint124X" y="GluePoint124Y"/>
              </a:cxn>
              <a:cxn ang="0">
                <a:pos x="GluePoint125X" y="GluePoint125Y"/>
              </a:cxn>
              <a:cxn ang="0">
                <a:pos x="GluePoint126X" y="GluePoint126Y"/>
              </a:cxn>
              <a:cxn ang="0">
                <a:pos x="GluePoint127X" y="GluePoint127Y"/>
              </a:cxn>
              <a:cxn ang="0">
                <a:pos x="GluePoint128X" y="GluePoint128Y"/>
              </a:cxn>
              <a:cxn ang="0">
                <a:pos x="GluePoint129X" y="GluePoint129Y"/>
              </a:cxn>
              <a:cxn ang="0">
                <a:pos x="GluePoint130X" y="GluePoint130Y"/>
              </a:cxn>
              <a:cxn ang="0">
                <a:pos x="GluePoint131X" y="GluePoint131Y"/>
              </a:cxn>
              <a:cxn ang="0">
                <a:pos x="GluePoint132X" y="GluePoint132Y"/>
              </a:cxn>
              <a:cxn ang="0">
                <a:pos x="GluePoint133X" y="GluePoint133Y"/>
              </a:cxn>
              <a:cxn ang="0">
                <a:pos x="GluePoint134X" y="GluePoint134Y"/>
              </a:cxn>
              <a:cxn ang="0">
                <a:pos x="GluePoint135X" y="GluePoint135Y"/>
              </a:cxn>
              <a:cxn ang="0">
                <a:pos x="GluePoint136X" y="GluePoint136Y"/>
              </a:cxn>
              <a:cxn ang="0">
                <a:pos x="GluePoint137X" y="GluePoint137Y"/>
              </a:cxn>
              <a:cxn ang="0">
                <a:pos x="GluePoint138X" y="GluePoint138Y"/>
              </a:cxn>
              <a:cxn ang="0">
                <a:pos x="GluePoint139X" y="GluePoint139Y"/>
              </a:cxn>
              <a:cxn ang="0">
                <a:pos x="GluePoint140X" y="GluePoint140Y"/>
              </a:cxn>
              <a:cxn ang="0">
                <a:pos x="GluePoint141X" y="GluePoint141Y"/>
              </a:cxn>
              <a:cxn ang="0">
                <a:pos x="GluePoint142X" y="GluePoint142Y"/>
              </a:cxn>
              <a:cxn ang="0">
                <a:pos x="GluePoint143X" y="GluePoint143Y"/>
              </a:cxn>
              <a:cxn ang="0">
                <a:pos x="GluePoint144X" y="GluePoint144Y"/>
              </a:cxn>
              <a:cxn ang="0">
                <a:pos x="GluePoint145X" y="GluePoint145Y"/>
              </a:cxn>
              <a:cxn ang="0">
                <a:pos x="GluePoint146X" y="GluePoint146Y"/>
              </a:cxn>
              <a:cxn ang="0">
                <a:pos x="GluePoint147X" y="GluePoint147Y"/>
              </a:cxn>
              <a:cxn ang="0">
                <a:pos x="GluePoint148X" y="GluePoint148Y"/>
              </a:cxn>
              <a:cxn ang="0">
                <a:pos x="GluePoint149X" y="GluePoint149Y"/>
              </a:cxn>
              <a:cxn ang="0">
                <a:pos x="GluePoint150X" y="GluePoint150Y"/>
              </a:cxn>
              <a:cxn ang="0">
                <a:pos x="GluePoint151X" y="GluePoint151Y"/>
              </a:cxn>
              <a:cxn ang="0">
                <a:pos x="GluePoint152X" y="GluePoint152Y"/>
              </a:cxn>
              <a:cxn ang="0">
                <a:pos x="GluePoint153X" y="GluePoint153Y"/>
              </a:cxn>
              <a:cxn ang="0">
                <a:pos x="GluePoint154X" y="GluePoint154Y"/>
              </a:cxn>
              <a:cxn ang="0">
                <a:pos x="GluePoint155X" y="GluePoint155Y"/>
              </a:cxn>
              <a:cxn ang="0">
                <a:pos x="GluePoint156X" y="GluePoint156Y"/>
              </a:cxn>
              <a:cxn ang="0">
                <a:pos x="GluePoint157X" y="GluePoint157Y"/>
              </a:cxn>
              <a:cxn ang="0">
                <a:pos x="GluePoint158X" y="GluePoint158Y"/>
              </a:cxn>
              <a:cxn ang="0">
                <a:pos x="GluePoint159X" y="GluePoint159Y"/>
              </a:cxn>
              <a:cxn ang="0">
                <a:pos x="GluePoint160X" y="GluePoint160Y"/>
              </a:cxn>
              <a:cxn ang="0">
                <a:pos x="GluePoint161X" y="GluePoint161Y"/>
              </a:cxn>
              <a:cxn ang="0">
                <a:pos x="GluePoint162X" y="GluePoint162Y"/>
              </a:cxn>
              <a:cxn ang="0">
                <a:pos x="GluePoint163X" y="GluePoint163Y"/>
              </a:cxn>
              <a:cxn ang="0">
                <a:pos x="GluePoint164X" y="GluePoint164Y"/>
              </a:cxn>
              <a:cxn ang="0">
                <a:pos x="GluePoint165X" y="GluePoint165Y"/>
              </a:cxn>
              <a:cxn ang="0">
                <a:pos x="GluePoint166X" y="GluePoint166Y"/>
              </a:cxn>
              <a:cxn ang="0">
                <a:pos x="GluePoint167X" y="GluePoint167Y"/>
              </a:cxn>
              <a:cxn ang="0">
                <a:pos x="GluePoint168X" y="GluePoint168Y"/>
              </a:cxn>
              <a:cxn ang="0">
                <a:pos x="GluePoint169X" y="GluePoint169Y"/>
              </a:cxn>
              <a:cxn ang="0">
                <a:pos x="GluePoint170X" y="GluePoint170Y"/>
              </a:cxn>
              <a:cxn ang="0">
                <a:pos x="GluePoint171X" y="GluePoint171Y"/>
              </a:cxn>
              <a:cxn ang="0">
                <a:pos x="GluePoint172X" y="GluePoint172Y"/>
              </a:cxn>
              <a:cxn ang="0">
                <a:pos x="GluePoint173X" y="GluePoint173Y"/>
              </a:cxn>
              <a:cxn ang="0">
                <a:pos x="GluePoint174X" y="GluePoint174Y"/>
              </a:cxn>
              <a:cxn ang="0">
                <a:pos x="GluePoint175X" y="GluePoint175Y"/>
              </a:cxn>
              <a:cxn ang="0">
                <a:pos x="GluePoint176X" y="GluePoint176Y"/>
              </a:cxn>
              <a:cxn ang="0">
                <a:pos x="GluePoint177X" y="GluePoint177Y"/>
              </a:cxn>
              <a:cxn ang="0">
                <a:pos x="GluePoint178X" y="GluePoint178Y"/>
              </a:cxn>
              <a:cxn ang="0">
                <a:pos x="GluePoint179X" y="GluePoint179Y"/>
              </a:cxn>
              <a:cxn ang="0">
                <a:pos x="GluePoint180X" y="GluePoint180Y"/>
              </a:cxn>
              <a:cxn ang="0">
                <a:pos x="GluePoint181X" y="GluePoint181Y"/>
              </a:cxn>
              <a:cxn ang="0">
                <a:pos x="GluePoint182X" y="GluePoint182Y"/>
              </a:cxn>
              <a:cxn ang="0">
                <a:pos x="GluePoint183X" y="GluePoint183Y"/>
              </a:cxn>
              <a:cxn ang="0">
                <a:pos x="GluePoint184X" y="GluePoint184Y"/>
              </a:cxn>
              <a:cxn ang="0">
                <a:pos x="GluePoint185X" y="GluePoint185Y"/>
              </a:cxn>
              <a:cxn ang="0">
                <a:pos x="GluePoint186X" y="GluePoint186Y"/>
              </a:cxn>
              <a:cxn ang="0">
                <a:pos x="GluePoint187X" y="GluePoint187Y"/>
              </a:cxn>
              <a:cxn ang="0">
                <a:pos x="GluePoint188X" y="GluePoint188Y"/>
              </a:cxn>
              <a:cxn ang="0">
                <a:pos x="GluePoint189X" y="GluePoint189Y"/>
              </a:cxn>
              <a:cxn ang="0">
                <a:pos x="GluePoint190X" y="GluePoint190Y"/>
              </a:cxn>
              <a:cxn ang="0">
                <a:pos x="GluePoint191X" y="GluePoint191Y"/>
              </a:cxn>
              <a:cxn ang="0">
                <a:pos x="GluePoint192X" y="GluePoint192Y"/>
              </a:cxn>
              <a:cxn ang="0">
                <a:pos x="GluePoint193X" y="GluePoint193Y"/>
              </a:cxn>
              <a:cxn ang="0">
                <a:pos x="GluePoint194X" y="GluePoint194Y"/>
              </a:cxn>
              <a:cxn ang="0">
                <a:pos x="GluePoint195X" y="GluePoint195Y"/>
              </a:cxn>
              <a:cxn ang="0">
                <a:pos x="GluePoint196X" y="GluePoint196Y"/>
              </a:cxn>
              <a:cxn ang="0">
                <a:pos x="GluePoint197X" y="GluePoint197Y"/>
              </a:cxn>
              <a:cxn ang="0">
                <a:pos x="GluePoint198X" y="GluePoint198Y"/>
              </a:cxn>
              <a:cxn ang="0">
                <a:pos x="GluePoint199X" y="GluePoint199Y"/>
              </a:cxn>
              <a:cxn ang="0">
                <a:pos x="GluePoint200X" y="GluePoint200Y"/>
              </a:cxn>
              <a:cxn ang="0">
                <a:pos x="GluePoint201X" y="GluePoint201Y"/>
              </a:cxn>
              <a:cxn ang="0">
                <a:pos x="GluePoint202X" y="GluePoint202Y"/>
              </a:cxn>
              <a:cxn ang="0">
                <a:pos x="GluePoint203X" y="GluePoint203Y"/>
              </a:cxn>
              <a:cxn ang="0">
                <a:pos x="GluePoint204X" y="GluePoint204Y"/>
              </a:cxn>
              <a:cxn ang="0">
                <a:pos x="GluePoint205X" y="GluePoint205Y"/>
              </a:cxn>
              <a:cxn ang="0">
                <a:pos x="GluePoint206X" y="GluePoint206Y"/>
              </a:cxn>
              <a:cxn ang="0">
                <a:pos x="GluePoint207X" y="GluePoint207Y"/>
              </a:cxn>
              <a:cxn ang="0">
                <a:pos x="GluePoint208X" y="GluePoint208Y"/>
              </a:cxn>
              <a:cxn ang="0">
                <a:pos x="GluePoint209X" y="GluePoint209Y"/>
              </a:cxn>
              <a:cxn ang="0">
                <a:pos x="GluePoint210X" y="GluePoint210Y"/>
              </a:cxn>
              <a:cxn ang="0">
                <a:pos x="GluePoint211X" y="GluePoint211Y"/>
              </a:cxn>
              <a:cxn ang="0">
                <a:pos x="GluePoint212X" y="GluePoint212Y"/>
              </a:cxn>
              <a:cxn ang="0">
                <a:pos x="GluePoint213X" y="GluePoint213Y"/>
              </a:cxn>
              <a:cxn ang="0">
                <a:pos x="GluePoint214X" y="GluePoint214Y"/>
              </a:cxn>
              <a:cxn ang="0">
                <a:pos x="GluePoint215X" y="GluePoint215Y"/>
              </a:cxn>
              <a:cxn ang="0">
                <a:pos x="GluePoint216X" y="GluePoint216Y"/>
              </a:cxn>
              <a:cxn ang="0">
                <a:pos x="GluePoint217X" y="GluePoint217Y"/>
              </a:cxn>
              <a:cxn ang="0">
                <a:pos x="GluePoint218X" y="GluePoint218Y"/>
              </a:cxn>
              <a:cxn ang="0">
                <a:pos x="GluePoint219X" y="GluePoint219Y"/>
              </a:cxn>
              <a:cxn ang="0">
                <a:pos x="GluePoint220X" y="GluePoint220Y"/>
              </a:cxn>
              <a:cxn ang="0">
                <a:pos x="GluePoint221X" y="GluePoint221Y"/>
              </a:cxn>
              <a:cxn ang="0">
                <a:pos x="GluePoint222X" y="GluePoint222Y"/>
              </a:cxn>
              <a:cxn ang="0">
                <a:pos x="GluePoint223X" y="GluePoint223Y"/>
              </a:cxn>
              <a:cxn ang="0">
                <a:pos x="GluePoint224X" y="GluePoint224Y"/>
              </a:cxn>
              <a:cxn ang="0">
                <a:pos x="GluePoint225X" y="GluePoint225Y"/>
              </a:cxn>
              <a:cxn ang="0">
                <a:pos x="GluePoint226X" y="GluePoint226Y"/>
              </a:cxn>
              <a:cxn ang="0">
                <a:pos x="GluePoint227X" y="GluePoint227Y"/>
              </a:cxn>
              <a:cxn ang="0">
                <a:pos x="GluePoint228X" y="GluePoint228Y"/>
              </a:cxn>
              <a:cxn ang="0">
                <a:pos x="GluePoint229X" y="GluePoint229Y"/>
              </a:cxn>
              <a:cxn ang="0">
                <a:pos x="GluePoint230X" y="GluePoint230Y"/>
              </a:cxn>
              <a:cxn ang="0">
                <a:pos x="GluePoint231X" y="GluePoint231Y"/>
              </a:cxn>
              <a:cxn ang="0">
                <a:pos x="GluePoint232X" y="GluePoint232Y"/>
              </a:cxn>
              <a:cxn ang="0">
                <a:pos x="GluePoint233X" y="GluePoint233Y"/>
              </a:cxn>
              <a:cxn ang="0">
                <a:pos x="GluePoint234X" y="GluePoint234Y"/>
              </a:cxn>
              <a:cxn ang="0">
                <a:pos x="GluePoint235X" y="GluePoint235Y"/>
              </a:cxn>
              <a:cxn ang="0">
                <a:pos x="GluePoint236X" y="GluePoint236Y"/>
              </a:cxn>
              <a:cxn ang="0">
                <a:pos x="GluePoint237X" y="GluePoint237Y"/>
              </a:cxn>
              <a:cxn ang="0">
                <a:pos x="GluePoint238X" y="GluePoint238Y"/>
              </a:cxn>
              <a:cxn ang="0">
                <a:pos x="GluePoint239X" y="GluePoint239Y"/>
              </a:cxn>
              <a:cxn ang="0">
                <a:pos x="GluePoint240X" y="GluePoint240Y"/>
              </a:cxn>
              <a:cxn ang="0">
                <a:pos x="GluePoint241X" y="GluePoint241Y"/>
              </a:cxn>
              <a:cxn ang="0">
                <a:pos x="GluePoint242X" y="GluePoint242Y"/>
              </a:cxn>
              <a:cxn ang="0">
                <a:pos x="GluePoint243X" y="GluePoint243Y"/>
              </a:cxn>
              <a:cxn ang="0">
                <a:pos x="GluePoint244X" y="GluePoint244Y"/>
              </a:cxn>
              <a:cxn ang="0">
                <a:pos x="GluePoint245X" y="GluePoint245Y"/>
              </a:cxn>
              <a:cxn ang="0">
                <a:pos x="GluePoint246X" y="GluePoint246Y"/>
              </a:cxn>
              <a:cxn ang="0">
                <a:pos x="GluePoint247X" y="GluePoint247Y"/>
              </a:cxn>
              <a:cxn ang="0">
                <a:pos x="GluePoint248X" y="GluePoint248Y"/>
              </a:cxn>
              <a:cxn ang="0">
                <a:pos x="GluePoint249X" y="GluePoint249Y"/>
              </a:cxn>
              <a:cxn ang="0">
                <a:pos x="GluePoint250X" y="GluePoint250Y"/>
              </a:cxn>
              <a:cxn ang="0">
                <a:pos x="GluePoint251X" y="GluePoint251Y"/>
              </a:cxn>
              <a:cxn ang="0">
                <a:pos x="GluePoint252X" y="GluePoint252Y"/>
              </a:cxn>
              <a:cxn ang="0">
                <a:pos x="GluePoint253X" y="GluePoint253Y"/>
              </a:cxn>
              <a:cxn ang="0">
                <a:pos x="GluePoint254X" y="GluePoint254Y"/>
              </a:cxn>
              <a:cxn ang="0">
                <a:pos x="GluePoint255X" y="GluePoint255Y"/>
              </a:cxn>
              <a:cxn ang="0">
                <a:pos x="GluePoint256X" y="GluePoint256Y"/>
              </a:cxn>
              <a:cxn ang="0">
                <a:pos x="GluePoint257X" y="GluePoint257Y"/>
              </a:cxn>
              <a:cxn ang="0">
                <a:pos x="GluePoint258X" y="GluePoint258Y"/>
              </a:cxn>
              <a:cxn ang="0">
                <a:pos x="GluePoint259X" y="GluePoint259Y"/>
              </a:cxn>
              <a:cxn ang="0">
                <a:pos x="GluePoint260X" y="GluePoint260Y"/>
              </a:cxn>
            </a:cxnLst>
            <a:rect l="textAreaLeft" t="textAreaTop" r="textAreaRight" b="textAreaBottom"/>
            <a:pathLst>
              <a:path w="2020836" h="2224572">
                <a:moveTo>
                  <a:pt x="1785098" y="1779105"/>
                </a:moveTo>
                <a:cubicBezTo>
                  <a:pt x="1885259" y="1879266"/>
                  <a:pt x="2012511" y="1804765"/>
                  <a:pt x="2023579" y="1793697"/>
                </a:cubicBezTo>
                <a:cubicBezTo>
                  <a:pt x="1924299" y="1786318"/>
                  <a:pt x="1884984" y="1760604"/>
                  <a:pt x="1862132" y="1743534"/>
                </a:cubicBezTo>
                <a:cubicBezTo>
                  <a:pt x="1762357" y="1669583"/>
                  <a:pt x="1729759" y="1547232"/>
                  <a:pt x="1651183" y="1445970"/>
                </a:cubicBezTo>
                <a:cubicBezTo>
                  <a:pt x="1603388" y="1384354"/>
                  <a:pt x="1544800" y="1341404"/>
                  <a:pt x="1479054" y="1300767"/>
                </a:cubicBezTo>
                <a:cubicBezTo>
                  <a:pt x="1445025" y="1279733"/>
                  <a:pt x="1411106" y="1258478"/>
                  <a:pt x="1381592" y="1232873"/>
                </a:cubicBezTo>
                <a:cubicBezTo>
                  <a:pt x="1338642" y="1185464"/>
                  <a:pt x="1274933" y="1121535"/>
                  <a:pt x="1285450" y="1056615"/>
                </a:cubicBezTo>
                <a:cubicBezTo>
                  <a:pt x="1283138" y="1070821"/>
                  <a:pt x="1275759" y="1076327"/>
                  <a:pt x="1275759" y="1102318"/>
                </a:cubicBezTo>
                <a:cubicBezTo>
                  <a:pt x="1278072" y="1164374"/>
                  <a:pt x="1319259" y="1236673"/>
                  <a:pt x="1376526" y="1286230"/>
                </a:cubicBezTo>
                <a:cubicBezTo>
                  <a:pt x="1414079" y="1318663"/>
                  <a:pt x="1457139" y="1344267"/>
                  <a:pt x="1490783" y="1381215"/>
                </a:cubicBezTo>
                <a:cubicBezTo>
                  <a:pt x="1509559" y="1401864"/>
                  <a:pt x="1525528" y="1424715"/>
                  <a:pt x="1540285" y="1448448"/>
                </a:cubicBezTo>
                <a:cubicBezTo>
                  <a:pt x="1542598" y="1453459"/>
                  <a:pt x="1545021" y="1458469"/>
                  <a:pt x="1547609" y="1463370"/>
                </a:cubicBezTo>
                <a:cubicBezTo>
                  <a:pt x="1551298" y="1511771"/>
                  <a:pt x="1566385" y="1557749"/>
                  <a:pt x="1587144" y="1602296"/>
                </a:cubicBezTo>
                <a:cubicBezTo>
                  <a:pt x="1605205" y="1640950"/>
                  <a:pt x="1624918" y="1689021"/>
                  <a:pt x="1655533" y="1722169"/>
                </a:cubicBezTo>
                <a:cubicBezTo>
                  <a:pt x="1648430" y="1757630"/>
                  <a:pt x="1651624" y="1791880"/>
                  <a:pt x="1661205" y="1825028"/>
                </a:cubicBezTo>
                <a:cubicBezTo>
                  <a:pt x="1664839" y="1840336"/>
                  <a:pt x="1658727" y="1850412"/>
                  <a:pt x="1643199" y="1855368"/>
                </a:cubicBezTo>
                <a:cubicBezTo>
                  <a:pt x="1636371" y="1852670"/>
                  <a:pt x="1629874" y="1848761"/>
                  <a:pt x="1624532" y="1844686"/>
                </a:cubicBezTo>
                <a:cubicBezTo>
                  <a:pt x="1616493" y="1838519"/>
                  <a:pt x="1608619" y="1832131"/>
                  <a:pt x="1600745" y="1825799"/>
                </a:cubicBezTo>
                <a:cubicBezTo>
                  <a:pt x="1591825" y="1816934"/>
                  <a:pt x="1583125" y="1808068"/>
                  <a:pt x="1574645" y="1799479"/>
                </a:cubicBezTo>
                <a:cubicBezTo>
                  <a:pt x="1531970" y="1756199"/>
                  <a:pt x="1492545" y="1709780"/>
                  <a:pt x="1455432" y="1661709"/>
                </a:cubicBezTo>
                <a:cubicBezTo>
                  <a:pt x="1445961" y="1649430"/>
                  <a:pt x="1436710" y="1637041"/>
                  <a:pt x="1427515" y="1624596"/>
                </a:cubicBezTo>
                <a:cubicBezTo>
                  <a:pt x="1425477" y="1620852"/>
                  <a:pt x="1423825" y="1616832"/>
                  <a:pt x="1421403" y="1613308"/>
                </a:cubicBezTo>
                <a:cubicBezTo>
                  <a:pt x="1348939" y="1506375"/>
                  <a:pt x="1286442" y="1348838"/>
                  <a:pt x="1226422" y="1328023"/>
                </a:cubicBezTo>
                <a:cubicBezTo>
                  <a:pt x="1244483" y="1368660"/>
                  <a:pt x="1275153" y="1439087"/>
                  <a:pt x="1247732" y="1475539"/>
                </a:cubicBezTo>
                <a:cubicBezTo>
                  <a:pt x="1143496" y="1546021"/>
                  <a:pt x="1010462" y="1575314"/>
                  <a:pt x="886679" y="1589961"/>
                </a:cubicBezTo>
                <a:cubicBezTo>
                  <a:pt x="819171" y="1597946"/>
                  <a:pt x="750507" y="1598992"/>
                  <a:pt x="683164" y="1589246"/>
                </a:cubicBezTo>
                <a:cubicBezTo>
                  <a:pt x="624962" y="1580876"/>
                  <a:pt x="574689" y="1563035"/>
                  <a:pt x="523920" y="1536605"/>
                </a:cubicBezTo>
                <a:cubicBezTo>
                  <a:pt x="546606" y="1523004"/>
                  <a:pt x="566429" y="1504392"/>
                  <a:pt x="581296" y="1481211"/>
                </a:cubicBezTo>
                <a:cubicBezTo>
                  <a:pt x="581682" y="1480660"/>
                  <a:pt x="581847" y="1480054"/>
                  <a:pt x="582012" y="1479504"/>
                </a:cubicBezTo>
                <a:cubicBezTo>
                  <a:pt x="583939" y="1476916"/>
                  <a:pt x="585756" y="1474273"/>
                  <a:pt x="587353" y="1471519"/>
                </a:cubicBezTo>
                <a:cubicBezTo>
                  <a:pt x="593025" y="1461663"/>
                  <a:pt x="616207" y="1412326"/>
                  <a:pt x="608443" y="1420035"/>
                </a:cubicBezTo>
                <a:cubicBezTo>
                  <a:pt x="584655" y="1443822"/>
                  <a:pt x="564337" y="1471960"/>
                  <a:pt x="522213" y="1490902"/>
                </a:cubicBezTo>
                <a:cubicBezTo>
                  <a:pt x="501674" y="1500153"/>
                  <a:pt x="481521" y="1510064"/>
                  <a:pt x="459661" y="1515515"/>
                </a:cubicBezTo>
                <a:cubicBezTo>
                  <a:pt x="414068" y="1526858"/>
                  <a:pt x="256751" y="1496463"/>
                  <a:pt x="222336" y="1482862"/>
                </a:cubicBezTo>
                <a:cubicBezTo>
                  <a:pt x="188307" y="1469207"/>
                  <a:pt x="155489" y="1455936"/>
                  <a:pt x="127682" y="1441950"/>
                </a:cubicBezTo>
                <a:cubicBezTo>
                  <a:pt x="122671" y="1437049"/>
                  <a:pt x="100700" y="1431873"/>
                  <a:pt x="95855" y="1426863"/>
                </a:cubicBezTo>
                <a:cubicBezTo>
                  <a:pt x="104720" y="1427248"/>
                  <a:pt x="130820" y="1427358"/>
                  <a:pt x="139686" y="1426918"/>
                </a:cubicBezTo>
                <a:cubicBezTo>
                  <a:pt x="167823" y="1427193"/>
                  <a:pt x="240837" y="1404397"/>
                  <a:pt x="241388" y="1404177"/>
                </a:cubicBezTo>
                <a:cubicBezTo>
                  <a:pt x="252511" y="1400432"/>
                  <a:pt x="262808" y="1396137"/>
                  <a:pt x="271838" y="1391347"/>
                </a:cubicBezTo>
                <a:cubicBezTo>
                  <a:pt x="287531" y="1383087"/>
                  <a:pt x="317046" y="1358969"/>
                  <a:pt x="301463" y="1367504"/>
                </a:cubicBezTo>
                <a:cubicBezTo>
                  <a:pt x="266552" y="1386666"/>
                  <a:pt x="184617" y="1395146"/>
                  <a:pt x="144862" y="1391787"/>
                </a:cubicBezTo>
                <a:cubicBezTo>
                  <a:pt x="109235" y="1388814"/>
                  <a:pt x="60834" y="1376424"/>
                  <a:pt x="40901" y="1343827"/>
                </a:cubicBezTo>
                <a:cubicBezTo>
                  <a:pt x="39800" y="1339422"/>
                  <a:pt x="38754" y="1334961"/>
                  <a:pt x="37818" y="1330336"/>
                </a:cubicBezTo>
                <a:cubicBezTo>
                  <a:pt x="37597" y="1317727"/>
                  <a:pt x="38644" y="1305337"/>
                  <a:pt x="39194" y="1292452"/>
                </a:cubicBezTo>
                <a:cubicBezTo>
                  <a:pt x="44591" y="1298895"/>
                  <a:pt x="50703" y="1304842"/>
                  <a:pt x="57641" y="1310348"/>
                </a:cubicBezTo>
                <a:cubicBezTo>
                  <a:pt x="62817" y="1314423"/>
                  <a:pt x="103619" y="1343056"/>
                  <a:pt x="100645" y="1337990"/>
                </a:cubicBezTo>
                <a:cubicBezTo>
                  <a:pt x="88752" y="1317506"/>
                  <a:pt x="33413" y="1250714"/>
                  <a:pt x="33413" y="1067077"/>
                </a:cubicBezTo>
                <a:cubicBezTo>
                  <a:pt x="45582" y="984151"/>
                  <a:pt x="72618" y="895443"/>
                  <a:pt x="109511" y="805414"/>
                </a:cubicBezTo>
                <a:cubicBezTo>
                  <a:pt x="146238" y="715275"/>
                  <a:pt x="188417" y="631854"/>
                  <a:pt x="225420" y="555095"/>
                </a:cubicBezTo>
                <a:cubicBezTo>
                  <a:pt x="262643" y="478446"/>
                  <a:pt x="295240" y="408515"/>
                  <a:pt x="318918" y="348166"/>
                </a:cubicBezTo>
                <a:cubicBezTo>
                  <a:pt x="320900" y="343540"/>
                  <a:pt x="322717" y="338970"/>
                  <a:pt x="324479" y="334400"/>
                </a:cubicBezTo>
                <a:cubicBezTo>
                  <a:pt x="359004" y="274986"/>
                  <a:pt x="384113" y="207147"/>
                  <a:pt x="403440" y="141016"/>
                </a:cubicBezTo>
                <a:cubicBezTo>
                  <a:pt x="412581" y="118660"/>
                  <a:pt x="412581" y="118660"/>
                  <a:pt x="422603" y="109960"/>
                </a:cubicBezTo>
                <a:cubicBezTo>
                  <a:pt x="440884" y="94047"/>
                  <a:pt x="470673" y="83530"/>
                  <a:pt x="497875" y="68222"/>
                </a:cubicBezTo>
                <a:cubicBezTo>
                  <a:pt x="504758" y="64588"/>
                  <a:pt x="511861" y="60953"/>
                  <a:pt x="519184" y="57540"/>
                </a:cubicBezTo>
                <a:cubicBezTo>
                  <a:pt x="542972" y="56603"/>
                  <a:pt x="572816" y="68222"/>
                  <a:pt x="593190" y="74169"/>
                </a:cubicBezTo>
                <a:cubicBezTo>
                  <a:pt x="617143" y="81162"/>
                  <a:pt x="711412" y="104123"/>
                  <a:pt x="706181" y="100709"/>
                </a:cubicBezTo>
                <a:cubicBezTo>
                  <a:pt x="676006" y="81107"/>
                  <a:pt x="606956" y="53520"/>
                  <a:pt x="574138" y="38818"/>
                </a:cubicBezTo>
                <a:cubicBezTo>
                  <a:pt x="579864" y="37496"/>
                  <a:pt x="585701" y="36340"/>
                  <a:pt x="591648" y="35514"/>
                </a:cubicBezTo>
                <a:cubicBezTo>
                  <a:pt x="595778" y="34908"/>
                  <a:pt x="599908" y="34413"/>
                  <a:pt x="603982" y="34027"/>
                </a:cubicBezTo>
                <a:cubicBezTo>
                  <a:pt x="624576" y="40470"/>
                  <a:pt x="649850" y="40415"/>
                  <a:pt x="668792" y="44324"/>
                </a:cubicBezTo>
                <a:cubicBezTo>
                  <a:pt x="711742" y="53245"/>
                  <a:pt x="753866" y="65083"/>
                  <a:pt x="795274" y="79345"/>
                </a:cubicBezTo>
                <a:cubicBezTo>
                  <a:pt x="801716" y="81547"/>
                  <a:pt x="841362" y="91018"/>
                  <a:pt x="835525" y="87825"/>
                </a:cubicBezTo>
                <a:cubicBezTo>
                  <a:pt x="817024" y="77803"/>
                  <a:pt x="761795" y="50987"/>
                  <a:pt x="742357" y="43388"/>
                </a:cubicBezTo>
                <a:cubicBezTo>
                  <a:pt x="755573" y="44655"/>
                  <a:pt x="768127" y="45481"/>
                  <a:pt x="779691" y="45536"/>
                </a:cubicBezTo>
                <a:cubicBezTo>
                  <a:pt x="782774" y="45591"/>
                  <a:pt x="785803" y="45591"/>
                  <a:pt x="788776" y="45536"/>
                </a:cubicBezTo>
                <a:cubicBezTo>
                  <a:pt x="815757" y="48674"/>
                  <a:pt x="842573" y="46747"/>
                  <a:pt x="869830" y="51317"/>
                </a:cubicBezTo>
                <a:cubicBezTo>
                  <a:pt x="895049" y="55557"/>
                  <a:pt x="914101" y="68552"/>
                  <a:pt x="931776" y="84135"/>
                </a:cubicBezTo>
                <a:cubicBezTo>
                  <a:pt x="933538" y="86613"/>
                  <a:pt x="935245" y="89201"/>
                  <a:pt x="936897" y="91899"/>
                </a:cubicBezTo>
                <a:cubicBezTo>
                  <a:pt x="944221" y="103518"/>
                  <a:pt x="950939" y="116843"/>
                  <a:pt x="958372" y="131380"/>
                </a:cubicBezTo>
                <a:cubicBezTo>
                  <a:pt x="973239" y="160343"/>
                  <a:pt x="990199" y="191950"/>
                  <a:pt x="1008921" y="224382"/>
                </a:cubicBezTo>
                <a:cubicBezTo>
                  <a:pt x="1010628" y="227411"/>
                  <a:pt x="1012279" y="230329"/>
                  <a:pt x="1013821" y="233193"/>
                </a:cubicBezTo>
                <a:cubicBezTo>
                  <a:pt x="1018887" y="264083"/>
                  <a:pt x="1013381" y="297232"/>
                  <a:pt x="975717" y="301141"/>
                </a:cubicBezTo>
                <a:cubicBezTo>
                  <a:pt x="972799" y="298939"/>
                  <a:pt x="969605" y="297011"/>
                  <a:pt x="966026" y="295745"/>
                </a:cubicBezTo>
                <a:cubicBezTo>
                  <a:pt x="963823" y="286825"/>
                  <a:pt x="961015" y="278895"/>
                  <a:pt x="958592" y="271517"/>
                </a:cubicBezTo>
                <a:cubicBezTo>
                  <a:pt x="954683" y="260064"/>
                  <a:pt x="950663" y="249051"/>
                  <a:pt x="946699" y="238644"/>
                </a:cubicBezTo>
                <a:cubicBezTo>
                  <a:pt x="938770" y="217775"/>
                  <a:pt x="930951" y="199218"/>
                  <a:pt x="924123" y="183690"/>
                </a:cubicBezTo>
                <a:cubicBezTo>
                  <a:pt x="921149" y="176918"/>
                  <a:pt x="918341" y="170805"/>
                  <a:pt x="915753" y="165299"/>
                </a:cubicBezTo>
                <a:cubicBezTo>
                  <a:pt x="912835" y="155112"/>
                  <a:pt x="909861" y="144926"/>
                  <a:pt x="906777" y="134794"/>
                </a:cubicBezTo>
                <a:cubicBezTo>
                  <a:pt x="905952" y="132041"/>
                  <a:pt x="891690" y="150487"/>
                  <a:pt x="898298" y="163812"/>
                </a:cubicBezTo>
                <a:cubicBezTo>
                  <a:pt x="898188" y="164638"/>
                  <a:pt x="898353" y="165464"/>
                  <a:pt x="898628" y="166400"/>
                </a:cubicBezTo>
                <a:cubicBezTo>
                  <a:pt x="951104" y="319037"/>
                  <a:pt x="935356" y="331867"/>
                  <a:pt x="931061" y="340402"/>
                </a:cubicBezTo>
                <a:cubicBezTo>
                  <a:pt x="929078" y="344146"/>
                  <a:pt x="926600" y="347890"/>
                  <a:pt x="923792" y="351524"/>
                </a:cubicBezTo>
                <a:cubicBezTo>
                  <a:pt x="910412" y="363308"/>
                  <a:pt x="892296" y="357857"/>
                  <a:pt x="877208" y="350038"/>
                </a:cubicBezTo>
                <a:cubicBezTo>
                  <a:pt x="876933" y="347780"/>
                  <a:pt x="844115" y="216068"/>
                  <a:pt x="842794" y="212103"/>
                </a:cubicBezTo>
                <a:cubicBezTo>
                  <a:pt x="841857" y="202577"/>
                  <a:pt x="826495" y="151368"/>
                  <a:pt x="822255" y="151368"/>
                </a:cubicBezTo>
                <a:lnTo>
                  <a:pt x="815482" y="178845"/>
                </a:lnTo>
                <a:cubicBezTo>
                  <a:pt x="880622" y="424264"/>
                  <a:pt x="788170" y="399265"/>
                  <a:pt x="770220" y="370136"/>
                </a:cubicBezTo>
                <a:cubicBezTo>
                  <a:pt x="770275" y="369365"/>
                  <a:pt x="770385" y="368539"/>
                  <a:pt x="770385" y="367768"/>
                </a:cubicBezTo>
                <a:cubicBezTo>
                  <a:pt x="770605" y="362372"/>
                  <a:pt x="759207" y="230274"/>
                  <a:pt x="756289" y="208524"/>
                </a:cubicBezTo>
                <a:cubicBezTo>
                  <a:pt x="754747" y="197511"/>
                  <a:pt x="756068" y="203183"/>
                  <a:pt x="754306" y="193987"/>
                </a:cubicBezTo>
                <a:cubicBezTo>
                  <a:pt x="752434" y="185012"/>
                  <a:pt x="752434" y="177413"/>
                  <a:pt x="747093" y="165079"/>
                </a:cubicBezTo>
                <a:cubicBezTo>
                  <a:pt x="744450" y="158967"/>
                  <a:pt x="736741" y="198558"/>
                  <a:pt x="736741" y="202963"/>
                </a:cubicBezTo>
                <a:cubicBezTo>
                  <a:pt x="736741" y="222951"/>
                  <a:pt x="743569" y="315678"/>
                  <a:pt x="743679" y="331371"/>
                </a:cubicBezTo>
                <a:cubicBezTo>
                  <a:pt x="743789" y="339245"/>
                  <a:pt x="743183" y="353507"/>
                  <a:pt x="743294" y="361601"/>
                </a:cubicBezTo>
                <a:cubicBezTo>
                  <a:pt x="743679" y="370081"/>
                  <a:pt x="737016" y="370136"/>
                  <a:pt x="735970" y="371568"/>
                </a:cubicBezTo>
                <a:cubicBezTo>
                  <a:pt x="735585" y="372283"/>
                  <a:pt x="734979" y="373164"/>
                  <a:pt x="733272" y="374321"/>
                </a:cubicBezTo>
                <a:cubicBezTo>
                  <a:pt x="731620" y="375477"/>
                  <a:pt x="729032" y="376633"/>
                  <a:pt x="726114" y="377570"/>
                </a:cubicBezTo>
                <a:cubicBezTo>
                  <a:pt x="719946" y="379497"/>
                  <a:pt x="713119" y="380543"/>
                  <a:pt x="706511" y="380708"/>
                </a:cubicBezTo>
                <a:cubicBezTo>
                  <a:pt x="693241" y="380983"/>
                  <a:pt x="680246" y="377845"/>
                  <a:pt x="669453" y="372118"/>
                </a:cubicBezTo>
                <a:cubicBezTo>
                  <a:pt x="664773" y="369695"/>
                  <a:pt x="660478" y="366722"/>
                  <a:pt x="656568" y="363418"/>
                </a:cubicBezTo>
                <a:cubicBezTo>
                  <a:pt x="657064" y="357031"/>
                  <a:pt x="656788" y="351084"/>
                  <a:pt x="655742" y="344421"/>
                </a:cubicBezTo>
                <a:cubicBezTo>
                  <a:pt x="655742" y="343815"/>
                  <a:pt x="655797" y="343210"/>
                  <a:pt x="655797" y="342659"/>
                </a:cubicBezTo>
                <a:cubicBezTo>
                  <a:pt x="657119" y="336382"/>
                  <a:pt x="657669" y="329774"/>
                  <a:pt x="657394" y="323001"/>
                </a:cubicBezTo>
                <a:cubicBezTo>
                  <a:pt x="657504" y="322231"/>
                  <a:pt x="657394" y="204339"/>
                  <a:pt x="650071" y="196906"/>
                </a:cubicBezTo>
                <a:cubicBezTo>
                  <a:pt x="650071" y="196906"/>
                  <a:pt x="639223" y="259843"/>
                  <a:pt x="637076" y="270306"/>
                </a:cubicBezTo>
                <a:cubicBezTo>
                  <a:pt x="608718" y="271131"/>
                  <a:pt x="610094" y="254062"/>
                  <a:pt x="608553" y="248280"/>
                </a:cubicBezTo>
                <a:cubicBezTo>
                  <a:pt x="608553" y="248280"/>
                  <a:pt x="573752" y="225759"/>
                  <a:pt x="571825" y="214581"/>
                </a:cubicBezTo>
                <a:cubicBezTo>
                  <a:pt x="570449" y="206542"/>
                  <a:pt x="569237" y="219041"/>
                  <a:pt x="570339" y="227191"/>
                </a:cubicBezTo>
                <a:cubicBezTo>
                  <a:pt x="573092" y="248610"/>
                  <a:pt x="583994" y="267607"/>
                  <a:pt x="600128" y="280713"/>
                </a:cubicBezTo>
                <a:cubicBezTo>
                  <a:pt x="600954" y="284457"/>
                  <a:pt x="601670" y="288201"/>
                  <a:pt x="602275" y="291890"/>
                </a:cubicBezTo>
                <a:cubicBezTo>
                  <a:pt x="602386" y="298553"/>
                  <a:pt x="600293" y="304885"/>
                  <a:pt x="596273" y="310447"/>
                </a:cubicBezTo>
                <a:cubicBezTo>
                  <a:pt x="594181" y="310282"/>
                  <a:pt x="592034" y="310061"/>
                  <a:pt x="589721" y="309786"/>
                </a:cubicBezTo>
                <a:cubicBezTo>
                  <a:pt x="574689" y="308024"/>
                  <a:pt x="555967" y="303289"/>
                  <a:pt x="537576" y="295580"/>
                </a:cubicBezTo>
                <a:cubicBezTo>
                  <a:pt x="519184" y="287871"/>
                  <a:pt x="502665" y="277849"/>
                  <a:pt x="490882" y="268323"/>
                </a:cubicBezTo>
                <a:cubicBezTo>
                  <a:pt x="484990" y="263643"/>
                  <a:pt x="480199" y="259348"/>
                  <a:pt x="476951" y="256154"/>
                </a:cubicBezTo>
                <a:cubicBezTo>
                  <a:pt x="473647" y="252905"/>
                  <a:pt x="471830" y="251088"/>
                  <a:pt x="471830" y="251088"/>
                </a:cubicBezTo>
                <a:cubicBezTo>
                  <a:pt x="471830" y="251088"/>
                  <a:pt x="471775" y="253676"/>
                  <a:pt x="472270" y="258412"/>
                </a:cubicBezTo>
                <a:cubicBezTo>
                  <a:pt x="472766" y="263147"/>
                  <a:pt x="474087" y="269975"/>
                  <a:pt x="477281" y="278069"/>
                </a:cubicBezTo>
                <a:cubicBezTo>
                  <a:pt x="480309" y="285889"/>
                  <a:pt x="485320" y="294754"/>
                  <a:pt x="492754" y="303234"/>
                </a:cubicBezTo>
                <a:cubicBezTo>
                  <a:pt x="478878" y="361381"/>
                  <a:pt x="444353" y="412260"/>
                  <a:pt x="427834" y="469416"/>
                </a:cubicBezTo>
                <a:cubicBezTo>
                  <a:pt x="417482" y="505152"/>
                  <a:pt x="411755" y="541714"/>
                  <a:pt x="409828" y="578607"/>
                </a:cubicBezTo>
                <a:cubicBezTo>
                  <a:pt x="408396" y="595512"/>
                  <a:pt x="421777" y="691157"/>
                  <a:pt x="421446" y="683503"/>
                </a:cubicBezTo>
                <a:cubicBezTo>
                  <a:pt x="420786" y="669077"/>
                  <a:pt x="420841" y="599641"/>
                  <a:pt x="421391" y="585270"/>
                </a:cubicBezTo>
                <a:cubicBezTo>
                  <a:pt x="424475" y="543256"/>
                  <a:pt x="436203" y="502564"/>
                  <a:pt x="451566" y="462808"/>
                </a:cubicBezTo>
                <a:cubicBezTo>
                  <a:pt x="464286" y="443811"/>
                  <a:pt x="473647" y="422006"/>
                  <a:pt x="486146" y="402954"/>
                </a:cubicBezTo>
                <a:cubicBezTo>
                  <a:pt x="504042" y="375697"/>
                  <a:pt x="525847" y="355764"/>
                  <a:pt x="547762" y="332693"/>
                </a:cubicBezTo>
                <a:cubicBezTo>
                  <a:pt x="552828" y="333353"/>
                  <a:pt x="557784" y="333629"/>
                  <a:pt x="562464" y="333353"/>
                </a:cubicBezTo>
                <a:cubicBezTo>
                  <a:pt x="563676" y="333298"/>
                  <a:pt x="564777" y="333133"/>
                  <a:pt x="565933" y="333023"/>
                </a:cubicBezTo>
                <a:cubicBezTo>
                  <a:pt x="561088" y="338034"/>
                  <a:pt x="556518" y="344091"/>
                  <a:pt x="552828" y="351139"/>
                </a:cubicBezTo>
                <a:cubicBezTo>
                  <a:pt x="546881" y="362207"/>
                  <a:pt x="542862" y="375367"/>
                  <a:pt x="539943" y="389133"/>
                </a:cubicBezTo>
                <a:cubicBezTo>
                  <a:pt x="537080" y="403009"/>
                  <a:pt x="534988" y="417050"/>
                  <a:pt x="532565" y="431972"/>
                </a:cubicBezTo>
                <a:cubicBezTo>
                  <a:pt x="527774" y="461817"/>
                  <a:pt x="522708" y="494580"/>
                  <a:pt x="517863" y="529050"/>
                </a:cubicBezTo>
                <a:cubicBezTo>
                  <a:pt x="508172" y="597934"/>
                  <a:pt x="500903" y="660652"/>
                  <a:pt x="495892" y="706355"/>
                </a:cubicBezTo>
                <a:cubicBezTo>
                  <a:pt x="493525" y="729261"/>
                  <a:pt x="491597" y="747763"/>
                  <a:pt x="490276" y="760592"/>
                </a:cubicBezTo>
                <a:cubicBezTo>
                  <a:pt x="489120" y="773477"/>
                  <a:pt x="488459" y="780581"/>
                  <a:pt x="488459" y="780581"/>
                </a:cubicBezTo>
                <a:cubicBezTo>
                  <a:pt x="488459" y="780581"/>
                  <a:pt x="490937" y="773863"/>
                  <a:pt x="495397" y="761694"/>
                </a:cubicBezTo>
                <a:cubicBezTo>
                  <a:pt x="499692" y="749525"/>
                  <a:pt x="505694" y="731794"/>
                  <a:pt x="512301" y="709659"/>
                </a:cubicBezTo>
                <a:cubicBezTo>
                  <a:pt x="516266" y="696443"/>
                  <a:pt x="520451" y="681576"/>
                  <a:pt x="524581" y="665442"/>
                </a:cubicBezTo>
                <a:cubicBezTo>
                  <a:pt x="527279" y="675904"/>
                  <a:pt x="529922" y="686422"/>
                  <a:pt x="532620" y="696884"/>
                </a:cubicBezTo>
                <a:cubicBezTo>
                  <a:pt x="533721" y="702555"/>
                  <a:pt x="534822" y="708502"/>
                  <a:pt x="535979" y="714779"/>
                </a:cubicBezTo>
                <a:cubicBezTo>
                  <a:pt x="545725" y="766980"/>
                  <a:pt x="557619" y="838838"/>
                  <a:pt x="567751" y="918350"/>
                </a:cubicBezTo>
                <a:cubicBezTo>
                  <a:pt x="570339" y="938228"/>
                  <a:pt x="572651" y="957720"/>
                  <a:pt x="574854" y="976497"/>
                </a:cubicBezTo>
                <a:cubicBezTo>
                  <a:pt x="575404" y="981232"/>
                  <a:pt x="575845" y="985858"/>
                  <a:pt x="576285" y="990483"/>
                </a:cubicBezTo>
                <a:cubicBezTo>
                  <a:pt x="577221" y="997586"/>
                  <a:pt x="577772" y="1004635"/>
                  <a:pt x="578102" y="1011738"/>
                </a:cubicBezTo>
                <a:cubicBezTo>
                  <a:pt x="578984" y="1013500"/>
                  <a:pt x="579479" y="1015537"/>
                  <a:pt x="579424" y="1017960"/>
                </a:cubicBezTo>
                <a:cubicBezTo>
                  <a:pt x="579204" y="1023907"/>
                  <a:pt x="578763" y="1029854"/>
                  <a:pt x="578323" y="1035801"/>
                </a:cubicBezTo>
                <a:cubicBezTo>
                  <a:pt x="578543" y="1035415"/>
                  <a:pt x="578763" y="1035085"/>
                  <a:pt x="578984" y="1034699"/>
                </a:cubicBezTo>
                <a:cubicBezTo>
                  <a:pt x="579314" y="1066306"/>
                  <a:pt x="574303" y="1094278"/>
                  <a:pt x="564722" y="1116414"/>
                </a:cubicBezTo>
                <a:cubicBezTo>
                  <a:pt x="554866" y="1139761"/>
                  <a:pt x="541265" y="1156280"/>
                  <a:pt x="530693" y="1166301"/>
                </a:cubicBezTo>
                <a:cubicBezTo>
                  <a:pt x="525352" y="1171312"/>
                  <a:pt x="520836" y="1174891"/>
                  <a:pt x="517698" y="1177204"/>
                </a:cubicBezTo>
                <a:cubicBezTo>
                  <a:pt x="514504" y="1179517"/>
                  <a:pt x="512852" y="1180728"/>
                  <a:pt x="512852" y="1180728"/>
                </a:cubicBezTo>
                <a:cubicBezTo>
                  <a:pt x="512852" y="1180728"/>
                  <a:pt x="514779" y="1179957"/>
                  <a:pt x="518413" y="1178471"/>
                </a:cubicBezTo>
                <a:cubicBezTo>
                  <a:pt x="522048" y="1176929"/>
                  <a:pt x="527334" y="1174396"/>
                  <a:pt x="533886" y="1170486"/>
                </a:cubicBezTo>
                <a:cubicBezTo>
                  <a:pt x="546771" y="1162557"/>
                  <a:pt x="564667" y="1148075"/>
                  <a:pt x="579589" y="1124178"/>
                </a:cubicBezTo>
                <a:cubicBezTo>
                  <a:pt x="586968" y="1112284"/>
                  <a:pt x="593630" y="1098133"/>
                  <a:pt x="598311" y="1082219"/>
                </a:cubicBezTo>
                <a:cubicBezTo>
                  <a:pt x="599137" y="1079521"/>
                  <a:pt x="599798" y="1076713"/>
                  <a:pt x="600513" y="1073905"/>
                </a:cubicBezTo>
                <a:cubicBezTo>
                  <a:pt x="608057" y="1055073"/>
                  <a:pt x="611746" y="1033268"/>
                  <a:pt x="614830" y="1014821"/>
                </a:cubicBezTo>
                <a:cubicBezTo>
                  <a:pt x="616317" y="1006011"/>
                  <a:pt x="617363" y="997256"/>
                  <a:pt x="618024" y="988501"/>
                </a:cubicBezTo>
                <a:cubicBezTo>
                  <a:pt x="644454" y="963777"/>
                  <a:pt x="681292" y="940651"/>
                  <a:pt x="725728" y="926499"/>
                </a:cubicBezTo>
                <a:cubicBezTo>
                  <a:pt x="771651" y="912017"/>
                  <a:pt x="825779" y="907888"/>
                  <a:pt x="881393" y="914771"/>
                </a:cubicBezTo>
                <a:cubicBezTo>
                  <a:pt x="937118" y="921819"/>
                  <a:pt x="987501" y="941862"/>
                  <a:pt x="1033644" y="959097"/>
                </a:cubicBezTo>
                <a:cubicBezTo>
                  <a:pt x="1156932" y="1005130"/>
                  <a:pt x="1262544" y="1114046"/>
                  <a:pt x="1261608" y="1111293"/>
                </a:cubicBezTo>
                <a:cubicBezTo>
                  <a:pt x="1249384" y="1075446"/>
                  <a:pt x="1216015" y="1029744"/>
                  <a:pt x="1186886" y="1007278"/>
                </a:cubicBezTo>
                <a:cubicBezTo>
                  <a:pt x="1159244" y="985968"/>
                  <a:pt x="1127528" y="953535"/>
                  <a:pt x="1094545" y="938393"/>
                </a:cubicBezTo>
                <a:cubicBezTo>
                  <a:pt x="1109247" y="917964"/>
                  <a:pt x="1139477" y="900069"/>
                  <a:pt x="1168991" y="882558"/>
                </a:cubicBezTo>
                <a:cubicBezTo>
                  <a:pt x="1395853" y="748258"/>
                  <a:pt x="1623101" y="818905"/>
                  <a:pt x="1675576" y="835259"/>
                </a:cubicBezTo>
                <a:cubicBezTo>
                  <a:pt x="1662857" y="837241"/>
                  <a:pt x="1649807" y="838618"/>
                  <a:pt x="1637362" y="838287"/>
                </a:cubicBezTo>
                <a:cubicBezTo>
                  <a:pt x="1624422" y="836085"/>
                  <a:pt x="1568808" y="833001"/>
                  <a:pt x="1555813" y="828761"/>
                </a:cubicBezTo>
                <a:cubicBezTo>
                  <a:pt x="1569138" y="837682"/>
                  <a:pt x="1620237" y="857229"/>
                  <a:pt x="1635765" y="858606"/>
                </a:cubicBezTo>
                <a:cubicBezTo>
                  <a:pt x="1688131" y="878098"/>
                  <a:pt x="1755033" y="880081"/>
                  <a:pt x="1804480" y="860037"/>
                </a:cubicBezTo>
                <a:cubicBezTo>
                  <a:pt x="1961797" y="796274"/>
                  <a:pt x="1969121" y="703216"/>
                  <a:pt x="1959430" y="718193"/>
                </a:cubicBezTo>
                <a:cubicBezTo>
                  <a:pt x="1925896" y="769953"/>
                  <a:pt x="1853652" y="790547"/>
                  <a:pt x="1795010" y="795998"/>
                </a:cubicBezTo>
                <a:cubicBezTo>
                  <a:pt x="1653386" y="809214"/>
                  <a:pt x="1507467" y="734823"/>
                  <a:pt x="1375810" y="749855"/>
                </a:cubicBezTo>
                <a:cubicBezTo>
                  <a:pt x="1320196" y="756187"/>
                  <a:pt x="1268381" y="770229"/>
                  <a:pt x="1223999" y="789225"/>
                </a:cubicBezTo>
                <a:cubicBezTo>
                  <a:pt x="1184739" y="802386"/>
                  <a:pt x="1146800" y="819951"/>
                  <a:pt x="1111174" y="840765"/>
                </a:cubicBezTo>
                <a:cubicBezTo>
                  <a:pt x="1081660" y="858000"/>
                  <a:pt x="1050879" y="880851"/>
                  <a:pt x="1024724" y="907007"/>
                </a:cubicBezTo>
                <a:cubicBezTo>
                  <a:pt x="951599" y="880686"/>
                  <a:pt x="872583" y="866039"/>
                  <a:pt x="794888" y="873803"/>
                </a:cubicBezTo>
                <a:cubicBezTo>
                  <a:pt x="742523" y="879034"/>
                  <a:pt x="670830" y="895939"/>
                  <a:pt x="625072" y="933052"/>
                </a:cubicBezTo>
                <a:cubicBezTo>
                  <a:pt x="625072" y="868848"/>
                  <a:pt x="580966" y="752663"/>
                  <a:pt x="566539" y="667920"/>
                </a:cubicBezTo>
                <a:cubicBezTo>
                  <a:pt x="557343" y="613738"/>
                  <a:pt x="555857" y="558068"/>
                  <a:pt x="561638" y="503445"/>
                </a:cubicBezTo>
                <a:cubicBezTo>
                  <a:pt x="565658" y="465561"/>
                  <a:pt x="571770" y="369090"/>
                  <a:pt x="618739" y="356921"/>
                </a:cubicBezTo>
                <a:cubicBezTo>
                  <a:pt x="619896" y="356645"/>
                  <a:pt x="620942" y="356205"/>
                  <a:pt x="621878" y="355764"/>
                </a:cubicBezTo>
                <a:cubicBezTo>
                  <a:pt x="622594" y="357471"/>
                  <a:pt x="623365" y="359178"/>
                  <a:pt x="624246" y="360885"/>
                </a:cubicBezTo>
                <a:cubicBezTo>
                  <a:pt x="630633" y="373605"/>
                  <a:pt x="640710" y="386380"/>
                  <a:pt x="654971" y="396071"/>
                </a:cubicBezTo>
                <a:cubicBezTo>
                  <a:pt x="669123" y="405762"/>
                  <a:pt x="686963" y="411984"/>
                  <a:pt x="706181" y="412810"/>
                </a:cubicBezTo>
                <a:cubicBezTo>
                  <a:pt x="715817" y="413086"/>
                  <a:pt x="725618" y="412205"/>
                  <a:pt x="735585" y="409451"/>
                </a:cubicBezTo>
                <a:cubicBezTo>
                  <a:pt x="740706" y="407965"/>
                  <a:pt x="746102" y="405982"/>
                  <a:pt x="751608" y="402458"/>
                </a:cubicBezTo>
                <a:cubicBezTo>
                  <a:pt x="753095" y="401522"/>
                  <a:pt x="754581" y="400366"/>
                  <a:pt x="756068" y="399099"/>
                </a:cubicBezTo>
                <a:cubicBezTo>
                  <a:pt x="768127" y="418647"/>
                  <a:pt x="788281" y="424153"/>
                  <a:pt x="808764" y="420850"/>
                </a:cubicBezTo>
                <a:cubicBezTo>
                  <a:pt x="816308" y="422226"/>
                  <a:pt x="824567" y="422501"/>
                  <a:pt x="833157" y="420850"/>
                </a:cubicBezTo>
                <a:cubicBezTo>
                  <a:pt x="833157" y="420850"/>
                  <a:pt x="833157" y="420850"/>
                  <a:pt x="833157" y="420850"/>
                </a:cubicBezTo>
                <a:cubicBezTo>
                  <a:pt x="834204" y="421896"/>
                  <a:pt x="835415" y="422061"/>
                  <a:pt x="836076" y="422061"/>
                </a:cubicBezTo>
                <a:cubicBezTo>
                  <a:pt x="836737" y="421951"/>
                  <a:pt x="837012" y="421896"/>
                  <a:pt x="837012" y="421896"/>
                </a:cubicBezTo>
                <a:cubicBezTo>
                  <a:pt x="837122" y="421841"/>
                  <a:pt x="835690" y="421896"/>
                  <a:pt x="834699" y="420519"/>
                </a:cubicBezTo>
                <a:cubicBezTo>
                  <a:pt x="838278" y="419748"/>
                  <a:pt x="841857" y="418647"/>
                  <a:pt x="845492" y="417160"/>
                </a:cubicBezTo>
                <a:cubicBezTo>
                  <a:pt x="846263" y="416830"/>
                  <a:pt x="847033" y="416389"/>
                  <a:pt x="847859" y="416004"/>
                </a:cubicBezTo>
                <a:cubicBezTo>
                  <a:pt x="852320" y="421015"/>
                  <a:pt x="858652" y="424098"/>
                  <a:pt x="865425" y="425200"/>
                </a:cubicBezTo>
                <a:cubicBezTo>
                  <a:pt x="867297" y="426301"/>
                  <a:pt x="869830" y="426521"/>
                  <a:pt x="871922" y="425695"/>
                </a:cubicBezTo>
                <a:cubicBezTo>
                  <a:pt x="873960" y="425640"/>
                  <a:pt x="876052" y="425475"/>
                  <a:pt x="878034" y="425089"/>
                </a:cubicBezTo>
                <a:cubicBezTo>
                  <a:pt x="888772" y="422997"/>
                  <a:pt x="898188" y="415729"/>
                  <a:pt x="905676" y="406863"/>
                </a:cubicBezTo>
                <a:cubicBezTo>
                  <a:pt x="908815" y="407689"/>
                  <a:pt x="912724" y="408405"/>
                  <a:pt x="917515" y="408736"/>
                </a:cubicBezTo>
                <a:cubicBezTo>
                  <a:pt x="924673" y="409066"/>
                  <a:pt x="933704" y="408405"/>
                  <a:pt x="943670" y="405377"/>
                </a:cubicBezTo>
                <a:cubicBezTo>
                  <a:pt x="953637" y="402458"/>
                  <a:pt x="964649" y="397062"/>
                  <a:pt x="975167" y="389133"/>
                </a:cubicBezTo>
                <a:cubicBezTo>
                  <a:pt x="985739" y="381314"/>
                  <a:pt x="995926" y="371127"/>
                  <a:pt x="1005672" y="359894"/>
                </a:cubicBezTo>
                <a:cubicBezTo>
                  <a:pt x="1015308" y="348551"/>
                  <a:pt x="1025219" y="336988"/>
                  <a:pt x="1035131" y="322506"/>
                </a:cubicBezTo>
                <a:cubicBezTo>
                  <a:pt x="1044712" y="308244"/>
                  <a:pt x="1054403" y="290569"/>
                  <a:pt x="1056165" y="268323"/>
                </a:cubicBezTo>
                <a:cubicBezTo>
                  <a:pt x="1056936" y="257366"/>
                  <a:pt x="1055064" y="245472"/>
                  <a:pt x="1051320" y="235395"/>
                </a:cubicBezTo>
                <a:cubicBezTo>
                  <a:pt x="1047685" y="225153"/>
                  <a:pt x="1042730" y="216233"/>
                  <a:pt x="1037994" y="207863"/>
                </a:cubicBezTo>
                <a:cubicBezTo>
                  <a:pt x="1019218" y="175266"/>
                  <a:pt x="1000496" y="144815"/>
                  <a:pt x="982876" y="117394"/>
                </a:cubicBezTo>
                <a:cubicBezTo>
                  <a:pt x="974120" y="103683"/>
                  <a:pt x="965200" y="90247"/>
                  <a:pt x="955399" y="78519"/>
                </a:cubicBezTo>
                <a:cubicBezTo>
                  <a:pt x="945597" y="66735"/>
                  <a:pt x="934860" y="56769"/>
                  <a:pt x="923627" y="49500"/>
                </a:cubicBezTo>
                <a:cubicBezTo>
                  <a:pt x="916964" y="45205"/>
                  <a:pt x="910302" y="42122"/>
                  <a:pt x="903859" y="39809"/>
                </a:cubicBezTo>
                <a:cubicBezTo>
                  <a:pt x="903309" y="39038"/>
                  <a:pt x="902538" y="38377"/>
                  <a:pt x="901326" y="37992"/>
                </a:cubicBezTo>
                <a:cubicBezTo>
                  <a:pt x="874455" y="30338"/>
                  <a:pt x="846207" y="28686"/>
                  <a:pt x="818510" y="25823"/>
                </a:cubicBezTo>
                <a:cubicBezTo>
                  <a:pt x="788666" y="22739"/>
                  <a:pt x="758656" y="18830"/>
                  <a:pt x="728647" y="17233"/>
                </a:cubicBezTo>
                <a:cubicBezTo>
                  <a:pt x="718625" y="14810"/>
                  <a:pt x="708163" y="12332"/>
                  <a:pt x="697150" y="9854"/>
                </a:cubicBezTo>
                <a:cubicBezTo>
                  <a:pt x="680961" y="6385"/>
                  <a:pt x="663726" y="2971"/>
                  <a:pt x="645115" y="1209"/>
                </a:cubicBezTo>
                <a:cubicBezTo>
                  <a:pt x="626614" y="-608"/>
                  <a:pt x="606736" y="-498"/>
                  <a:pt x="586692" y="2366"/>
                </a:cubicBezTo>
                <a:cubicBezTo>
                  <a:pt x="566594" y="5119"/>
                  <a:pt x="547762" y="11176"/>
                  <a:pt x="530307" y="18279"/>
                </a:cubicBezTo>
                <a:cubicBezTo>
                  <a:pt x="529316" y="18665"/>
                  <a:pt x="528380" y="19160"/>
                  <a:pt x="527444" y="19546"/>
                </a:cubicBezTo>
                <a:cubicBezTo>
                  <a:pt x="526232" y="19546"/>
                  <a:pt x="524966" y="19876"/>
                  <a:pt x="523700" y="20592"/>
                </a:cubicBezTo>
                <a:cubicBezTo>
                  <a:pt x="522378" y="21363"/>
                  <a:pt x="521112" y="22189"/>
                  <a:pt x="519790" y="22960"/>
                </a:cubicBezTo>
                <a:cubicBezTo>
                  <a:pt x="506520" y="29292"/>
                  <a:pt x="494296" y="36670"/>
                  <a:pt x="482952" y="44104"/>
                </a:cubicBezTo>
                <a:cubicBezTo>
                  <a:pt x="478602" y="47132"/>
                  <a:pt x="474418" y="50271"/>
                  <a:pt x="470343" y="53410"/>
                </a:cubicBezTo>
                <a:cubicBezTo>
                  <a:pt x="465167" y="56658"/>
                  <a:pt x="460046" y="59852"/>
                  <a:pt x="454870" y="63101"/>
                </a:cubicBezTo>
                <a:cubicBezTo>
                  <a:pt x="437580" y="73838"/>
                  <a:pt x="418968" y="83530"/>
                  <a:pt x="406028" y="99663"/>
                </a:cubicBezTo>
                <a:cubicBezTo>
                  <a:pt x="393199" y="115632"/>
                  <a:pt x="384829" y="136336"/>
                  <a:pt x="378552" y="157590"/>
                </a:cubicBezTo>
                <a:cubicBezTo>
                  <a:pt x="375523" y="166290"/>
                  <a:pt x="370347" y="181157"/>
                  <a:pt x="363299" y="201421"/>
                </a:cubicBezTo>
                <a:cubicBezTo>
                  <a:pt x="360601" y="210011"/>
                  <a:pt x="356361" y="219151"/>
                  <a:pt x="352452" y="229338"/>
                </a:cubicBezTo>
                <a:cubicBezTo>
                  <a:pt x="348377" y="239470"/>
                  <a:pt x="343972" y="250538"/>
                  <a:pt x="339236" y="262376"/>
                </a:cubicBezTo>
                <a:cubicBezTo>
                  <a:pt x="334391" y="274160"/>
                  <a:pt x="328499" y="286549"/>
                  <a:pt x="322717" y="299765"/>
                </a:cubicBezTo>
                <a:cubicBezTo>
                  <a:pt x="316825" y="312980"/>
                  <a:pt x="310713" y="326966"/>
                  <a:pt x="303500" y="341338"/>
                </a:cubicBezTo>
                <a:cubicBezTo>
                  <a:pt x="276188" y="399485"/>
                  <a:pt x="240177" y="466938"/>
                  <a:pt x="200145" y="542155"/>
                </a:cubicBezTo>
                <a:cubicBezTo>
                  <a:pt x="160389" y="617482"/>
                  <a:pt x="116008" y="700518"/>
                  <a:pt x="78455" y="792584"/>
                </a:cubicBezTo>
                <a:cubicBezTo>
                  <a:pt x="40791" y="884431"/>
                  <a:pt x="14746" y="976993"/>
                  <a:pt x="5330" y="1063277"/>
                </a:cubicBezTo>
                <a:cubicBezTo>
                  <a:pt x="2247" y="1084697"/>
                  <a:pt x="925" y="1105842"/>
                  <a:pt x="319" y="1126380"/>
                </a:cubicBezTo>
                <a:cubicBezTo>
                  <a:pt x="-286" y="1146919"/>
                  <a:pt x="-11" y="1166852"/>
                  <a:pt x="980" y="1186069"/>
                </a:cubicBezTo>
                <a:cubicBezTo>
                  <a:pt x="2577" y="1216850"/>
                  <a:pt x="6101" y="1245703"/>
                  <a:pt x="10781" y="1272409"/>
                </a:cubicBezTo>
                <a:cubicBezTo>
                  <a:pt x="7533" y="1281990"/>
                  <a:pt x="6431" y="1292838"/>
                  <a:pt x="6872" y="1304126"/>
                </a:cubicBezTo>
                <a:cubicBezTo>
                  <a:pt x="6431" y="1308751"/>
                  <a:pt x="6487" y="1313652"/>
                  <a:pt x="6982" y="1318773"/>
                </a:cubicBezTo>
                <a:cubicBezTo>
                  <a:pt x="7037" y="1358914"/>
                  <a:pt x="18711" y="1401148"/>
                  <a:pt x="50923" y="1420861"/>
                </a:cubicBezTo>
                <a:cubicBezTo>
                  <a:pt x="57475" y="1428515"/>
                  <a:pt x="64964" y="1435453"/>
                  <a:pt x="73499" y="1441179"/>
                </a:cubicBezTo>
                <a:cubicBezTo>
                  <a:pt x="75206" y="1442336"/>
                  <a:pt x="76858" y="1442501"/>
                  <a:pt x="78345" y="1442171"/>
                </a:cubicBezTo>
                <a:cubicBezTo>
                  <a:pt x="82529" y="1445639"/>
                  <a:pt x="87045" y="1448613"/>
                  <a:pt x="91945" y="1451036"/>
                </a:cubicBezTo>
                <a:cubicBezTo>
                  <a:pt x="98773" y="1456322"/>
                  <a:pt x="105931" y="1461443"/>
                  <a:pt x="113640" y="1466288"/>
                </a:cubicBezTo>
                <a:cubicBezTo>
                  <a:pt x="136877" y="1480935"/>
                  <a:pt x="162812" y="1493820"/>
                  <a:pt x="190730" y="1505769"/>
                </a:cubicBezTo>
                <a:cubicBezTo>
                  <a:pt x="207414" y="1513368"/>
                  <a:pt x="224759" y="1520030"/>
                  <a:pt x="242434" y="1525647"/>
                </a:cubicBezTo>
                <a:cubicBezTo>
                  <a:pt x="301408" y="1545580"/>
                  <a:pt x="356691" y="1555436"/>
                  <a:pt x="398375" y="1559676"/>
                </a:cubicBezTo>
                <a:cubicBezTo>
                  <a:pt x="407680" y="1560667"/>
                  <a:pt x="416325" y="1561383"/>
                  <a:pt x="424255" y="1561879"/>
                </a:cubicBezTo>
                <a:lnTo>
                  <a:pt x="424255" y="1561879"/>
                </a:lnTo>
                <a:cubicBezTo>
                  <a:pt x="429926" y="1562264"/>
                  <a:pt x="434992" y="1562484"/>
                  <a:pt x="439838" y="1562705"/>
                </a:cubicBezTo>
                <a:cubicBezTo>
                  <a:pt x="533391" y="1616447"/>
                  <a:pt x="676281" y="1670024"/>
                  <a:pt x="783270" y="1669143"/>
                </a:cubicBezTo>
                <a:cubicBezTo>
                  <a:pt x="1049007" y="1656753"/>
                  <a:pt x="1130887" y="1610115"/>
                  <a:pt x="1261663" y="1551912"/>
                </a:cubicBezTo>
                <a:cubicBezTo>
                  <a:pt x="1280990" y="1558740"/>
                  <a:pt x="1309238" y="1599818"/>
                  <a:pt x="1320141" y="1616832"/>
                </a:cubicBezTo>
                <a:cubicBezTo>
                  <a:pt x="1397890" y="1737972"/>
                  <a:pt x="1735816" y="2032618"/>
                  <a:pt x="1777114" y="2080028"/>
                </a:cubicBezTo>
                <a:cubicBezTo>
                  <a:pt x="1797873" y="2103595"/>
                  <a:pt x="1815824" y="2127713"/>
                  <a:pt x="1830416" y="2151886"/>
                </a:cubicBezTo>
                <a:cubicBezTo>
                  <a:pt x="1833830" y="2157558"/>
                  <a:pt x="1897208" y="2226002"/>
                  <a:pt x="1897208" y="2226002"/>
                </a:cubicBezTo>
                <a:cubicBezTo>
                  <a:pt x="1834105" y="2093298"/>
                  <a:pt x="1771222" y="1936587"/>
                  <a:pt x="1785098" y="1779105"/>
                </a:cubicBezTo>
                <a:cubicBezTo>
                  <a:pt x="1777334" y="1764018"/>
                  <a:pt x="1785098" y="1779105"/>
                  <a:pt x="1785098" y="1779105"/>
                </a:cubicBezTo>
                <a:close/>
              </a:path>
            </a:pathLst>
          </a:custGeom>
          <a:solidFill>
            <a:srgbClr val="174092"/>
          </a:solidFill>
          <a:ln w="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510" strike="noStrike" u="none">
              <a:solidFill>
                <a:schemeClr val="dk1"/>
              </a:solidFill>
              <a:effectLst/>
              <a:uFillTx/>
              <a:latin typeface="Verdana"/>
            </a:endParaRPr>
          </a:p>
        </p:txBody>
      </p:sp>
      <p:pic>
        <p:nvPicPr>
          <p:cNvPr id="919" name="Picture 11" descr="Several colorful spirals on a black background&#10;&#10;AI-generated content may be incorrect."/>
          <p:cNvPicPr/>
          <p:nvPr/>
        </p:nvPicPr>
        <p:blipFill>
          <a:blip r:embed="rId2"/>
          <a:stretch/>
        </p:blipFill>
        <p:spPr>
          <a:xfrm rot="10800000">
            <a:off x="450720" y="1800000"/>
            <a:ext cx="1962720" cy="192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0" name="Picture 12" descr="A colorful beads on a black background&#10;&#10;AI-generated content may be incorrect."/>
          <p:cNvPicPr/>
          <p:nvPr/>
        </p:nvPicPr>
        <p:blipFill>
          <a:blip r:embed="rId3"/>
          <a:stretch/>
        </p:blipFill>
        <p:spPr>
          <a:xfrm rot="10800000">
            <a:off x="2616840" y="2031480"/>
            <a:ext cx="2621880" cy="1565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1" name="TextBox 13"/>
          <p:cNvSpPr/>
          <p:nvPr/>
        </p:nvSpPr>
        <p:spPr>
          <a:xfrm>
            <a:off x="828720" y="1602360"/>
            <a:ext cx="120600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 defTabSz="457200">
              <a:lnSpc>
                <a:spcPct val="100000"/>
              </a:lnSpc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  <a:ea typeface="Verdana"/>
              </a:rPr>
              <a:t>Protein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2" name="TextBox 410"/>
          <p:cNvSpPr/>
          <p:nvPr/>
        </p:nvSpPr>
        <p:spPr>
          <a:xfrm>
            <a:off x="3397320" y="1602360"/>
            <a:ext cx="124740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 defTabSz="457200">
              <a:lnSpc>
                <a:spcPct val="100000"/>
              </a:lnSpc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  <a:ea typeface="Verdana"/>
              </a:rPr>
              <a:t>Polypeptide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3" name="TextBox 411"/>
          <p:cNvSpPr/>
          <p:nvPr/>
        </p:nvSpPr>
        <p:spPr>
          <a:xfrm>
            <a:off x="2796480" y="3770280"/>
            <a:ext cx="124740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 defTabSz="457200">
              <a:lnSpc>
                <a:spcPct val="100000"/>
              </a:lnSpc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Verdana"/>
                <a:ea typeface="Verdana"/>
              </a:rPr>
              <a:t>Amino Acids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24" name="Straight Connector 413"/>
          <p:cNvCxnSpPr/>
          <p:nvPr/>
        </p:nvCxnSpPr>
        <p:spPr>
          <a:xfrm>
            <a:off x="4063680" y="2984760"/>
            <a:ext cx="360" cy="974160"/>
          </a:xfrm>
          <a:prstGeom prst="straightConnector1">
            <a:avLst/>
          </a:prstGeom>
          <a:ln w="6480">
            <a:solidFill>
              <a:schemeClr val="lt1">
                <a:lumMod val="50000"/>
              </a:schemeClr>
            </a:solidFill>
            <a:prstDash val="dash"/>
            <a:miter/>
          </a:ln>
        </p:spPr>
      </p:cxnSp>
      <p:cxnSp>
        <p:nvCxnSpPr>
          <p:cNvPr id="925" name="Straight Connector 414"/>
          <p:cNvCxnSpPr/>
          <p:nvPr/>
        </p:nvCxnSpPr>
        <p:spPr>
          <a:xfrm flipH="1">
            <a:off x="4063680" y="3028320"/>
            <a:ext cx="150120" cy="928800"/>
          </a:xfrm>
          <a:prstGeom prst="straightConnector1">
            <a:avLst/>
          </a:prstGeom>
          <a:ln w="6480">
            <a:solidFill>
              <a:schemeClr val="lt1">
                <a:lumMod val="50000"/>
              </a:schemeClr>
            </a:solidFill>
            <a:prstDash val="dash"/>
            <a:miter/>
          </a:ln>
        </p:spPr>
      </p:cxnSp>
      <p:cxnSp>
        <p:nvCxnSpPr>
          <p:cNvPr id="926" name="Straight Connector 417"/>
          <p:cNvCxnSpPr/>
          <p:nvPr/>
        </p:nvCxnSpPr>
        <p:spPr>
          <a:xfrm flipH="1">
            <a:off x="4071600" y="3095640"/>
            <a:ext cx="305280" cy="843840"/>
          </a:xfrm>
          <a:prstGeom prst="straightConnector1">
            <a:avLst/>
          </a:prstGeom>
          <a:ln w="6480">
            <a:solidFill>
              <a:schemeClr val="lt1">
                <a:lumMod val="50000"/>
              </a:schemeClr>
            </a:solidFill>
            <a:prstDash val="dash"/>
            <a:miter/>
          </a:ln>
        </p:spPr>
      </p:cxnSp>
      <p:cxnSp>
        <p:nvCxnSpPr>
          <p:cNvPr id="927" name="Straight Connector 419"/>
          <p:cNvCxnSpPr/>
          <p:nvPr/>
        </p:nvCxnSpPr>
        <p:spPr>
          <a:xfrm flipH="1">
            <a:off x="4055760" y="3215520"/>
            <a:ext cx="466560" cy="741600"/>
          </a:xfrm>
          <a:prstGeom prst="straightConnector1">
            <a:avLst/>
          </a:prstGeom>
          <a:ln w="6480">
            <a:solidFill>
              <a:schemeClr val="lt1">
                <a:lumMod val="50000"/>
              </a:schemeClr>
            </a:solidFill>
            <a:prstDash val="dash"/>
            <a:miter/>
          </a:ln>
        </p:spPr>
      </p:cxnSp>
      <p:sp>
        <p:nvSpPr>
          <p:cNvPr id="928" name="Rectangle 426"/>
          <p:cNvSpPr/>
          <p:nvPr/>
        </p:nvSpPr>
        <p:spPr>
          <a:xfrm>
            <a:off x="6455520" y="1959120"/>
            <a:ext cx="191988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1177" strike="noStrike" u="none">
                <a:solidFill>
                  <a:schemeClr val="dk1"/>
                </a:solidFill>
                <a:effectLst/>
                <a:uFillTx/>
                <a:latin typeface="Amino"/>
              </a:rPr>
              <a:t>Protein synthesis</a:t>
            </a:r>
            <a:endParaRPr b="0" lang="en-US" sz="11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9" name="Rectangle 427"/>
          <p:cNvSpPr/>
          <p:nvPr/>
        </p:nvSpPr>
        <p:spPr>
          <a:xfrm>
            <a:off x="6455520" y="2327040"/>
            <a:ext cx="212724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1177" strike="noStrike" u="none">
                <a:solidFill>
                  <a:schemeClr val="dk1"/>
                </a:solidFill>
                <a:effectLst/>
                <a:uFillTx/>
                <a:latin typeface="Amino"/>
              </a:rPr>
              <a:t>Regulatory and catalytic functions</a:t>
            </a:r>
            <a:endParaRPr b="0" lang="en-US" sz="11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0" name="Rectangle 428"/>
          <p:cNvSpPr/>
          <p:nvPr/>
        </p:nvSpPr>
        <p:spPr>
          <a:xfrm>
            <a:off x="6455520" y="2901960"/>
            <a:ext cx="225828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1177" strike="noStrike" u="none">
                <a:solidFill>
                  <a:schemeClr val="dk1"/>
                </a:solidFill>
                <a:effectLst/>
                <a:uFillTx/>
                <a:latin typeface="Amino"/>
              </a:rPr>
              <a:t>Signaling functions</a:t>
            </a:r>
            <a:endParaRPr b="0" lang="en-US" sz="11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1" name="Rectangle 429"/>
          <p:cNvSpPr/>
          <p:nvPr/>
        </p:nvSpPr>
        <p:spPr>
          <a:xfrm>
            <a:off x="6455520" y="3325680"/>
            <a:ext cx="225828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1177" strike="noStrike" u="none">
                <a:solidFill>
                  <a:schemeClr val="dk1"/>
                </a:solidFill>
                <a:effectLst/>
                <a:uFillTx/>
                <a:latin typeface="Amino"/>
              </a:rPr>
              <a:t>Immune functions</a:t>
            </a:r>
            <a:endParaRPr b="0" lang="en-US" sz="11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2" name="Rectangle 430"/>
          <p:cNvSpPr/>
          <p:nvPr/>
        </p:nvSpPr>
        <p:spPr>
          <a:xfrm>
            <a:off x="6455520" y="3767760"/>
            <a:ext cx="225828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1177" strike="noStrike" u="none">
                <a:solidFill>
                  <a:schemeClr val="dk1"/>
                </a:solidFill>
                <a:effectLst/>
                <a:uFillTx/>
                <a:latin typeface="Amino"/>
              </a:rPr>
              <a:t>Source of energy</a:t>
            </a:r>
            <a:endParaRPr b="0" lang="en-US" sz="11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3" name="Oval 443"/>
          <p:cNvSpPr/>
          <p:nvPr/>
        </p:nvSpPr>
        <p:spPr>
          <a:xfrm>
            <a:off x="3977640" y="3829680"/>
            <a:ext cx="171000" cy="17100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L" sz="1400" strike="noStrike" u="none">
              <a:solidFill>
                <a:schemeClr val="lt1"/>
              </a:solidFill>
              <a:effectLst/>
              <a:uFillTx/>
              <a:latin typeface="Verdana"/>
            </a:endParaRPr>
          </a:p>
        </p:txBody>
      </p:sp>
      <p:sp>
        <p:nvSpPr>
          <p:cNvPr id="934" name="TextBox 444"/>
          <p:cNvSpPr/>
          <p:nvPr/>
        </p:nvSpPr>
        <p:spPr>
          <a:xfrm>
            <a:off x="5548680" y="1527120"/>
            <a:ext cx="320436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 fontScale="92500" lnSpcReduction="9999"/>
          </a:bodyPr>
          <a:p>
            <a:pPr algn="ctr" defTabSz="457200">
              <a:lnSpc>
                <a:spcPct val="100000"/>
              </a:lnSpc>
            </a:pPr>
            <a:r>
              <a:rPr b="1" lang="en-GB" sz="1680" strike="noStrike" u="none">
                <a:solidFill>
                  <a:schemeClr val="accent1"/>
                </a:solidFill>
                <a:effectLst/>
                <a:uFillTx/>
                <a:latin typeface="Amino Black"/>
              </a:rPr>
              <a:t>Functions of amino acids</a:t>
            </a:r>
            <a:r>
              <a:rPr b="1" lang="en-GB" sz="1680" strike="noStrike" u="none" baseline="30000">
                <a:solidFill>
                  <a:schemeClr val="accent1"/>
                </a:solidFill>
                <a:effectLst/>
                <a:uFillTx/>
                <a:latin typeface="Amino Black"/>
              </a:rPr>
              <a:t>1</a:t>
            </a:r>
            <a:endParaRPr b="0" lang="en-US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35" name="Afbeelding 7" descr=""/>
          <p:cNvPicPr/>
          <p:nvPr/>
        </p:nvPicPr>
        <p:blipFill>
          <a:blip r:embed="rId4"/>
          <a:stretch/>
        </p:blipFill>
        <p:spPr>
          <a:xfrm>
            <a:off x="8283960" y="4706640"/>
            <a:ext cx="680040" cy="35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6" name="Picture 10" descr="A blue circle arrows with a logo&#10;&#10;AI-generated content may be incorrect."/>
          <p:cNvPicPr/>
          <p:nvPr/>
        </p:nvPicPr>
        <p:blipFill>
          <a:blip r:embed="rId5"/>
          <a:stretch/>
        </p:blipFill>
        <p:spPr>
          <a:xfrm>
            <a:off x="6048000" y="1925640"/>
            <a:ext cx="403920" cy="336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7" name="Picture 37" descr="A blue shield with a black background&#10;&#10;AI-generated content may be incorrect."/>
          <p:cNvPicPr/>
          <p:nvPr/>
        </p:nvPicPr>
        <p:blipFill>
          <a:blip r:embed="rId6"/>
          <a:stretch/>
        </p:blipFill>
        <p:spPr>
          <a:xfrm>
            <a:off x="6015600" y="3251520"/>
            <a:ext cx="468000" cy="389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8" name="Picture 418" descr="A blue and black file&#10;&#10;AI-generated content may be incorrect."/>
          <p:cNvPicPr/>
          <p:nvPr/>
        </p:nvPicPr>
        <p:blipFill>
          <a:blip r:embed="rId7"/>
          <a:stretch/>
        </p:blipFill>
        <p:spPr>
          <a:xfrm>
            <a:off x="6030720" y="2356920"/>
            <a:ext cx="438120" cy="365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9" name="Picture 421" descr="A blue lightning bolt on a black background&#10;&#10;AI-generated content may be incorrect."/>
          <p:cNvPicPr/>
          <p:nvPr/>
        </p:nvPicPr>
        <p:blipFill>
          <a:blip r:embed="rId8"/>
          <a:stretch/>
        </p:blipFill>
        <p:spPr>
          <a:xfrm>
            <a:off x="6046200" y="3732480"/>
            <a:ext cx="406800" cy="339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0" name="Picture 423" descr="A blue and black wifi symbol&#10;&#10;AI-generated content may be incorrect."/>
          <p:cNvPicPr/>
          <p:nvPr/>
        </p:nvPicPr>
        <p:blipFill>
          <a:blip r:embed="rId9"/>
          <a:stretch/>
        </p:blipFill>
        <p:spPr>
          <a:xfrm>
            <a:off x="6030720" y="2831400"/>
            <a:ext cx="438120" cy="365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FrieslandCampina">
  <a:themeElements>
    <a:clrScheme name="FC-Corporate">
      <a:dk1>
        <a:srgbClr val="2c353a"/>
      </a:dk1>
      <a:lt1>
        <a:srgbClr val="ffffff"/>
      </a:lt1>
      <a:dk2>
        <a:srgbClr val="2c353a"/>
      </a:dk2>
      <a:lt2>
        <a:srgbClr val="ffffff"/>
      </a:lt2>
      <a:accent1>
        <a:srgbClr val="0094d9"/>
      </a:accent1>
      <a:accent2>
        <a:srgbClr val="39b54a"/>
      </a:accent2>
      <a:accent3>
        <a:srgbClr val="f7931e"/>
      </a:accent3>
      <a:accent4>
        <a:srgbClr val="ec008c"/>
      </a:accent4>
      <a:accent5>
        <a:srgbClr val="d7df23"/>
      </a:accent5>
      <a:accent6>
        <a:srgbClr val="ed1c24"/>
      </a:accent6>
      <a:hlink>
        <a:srgbClr val="2c353a"/>
      </a:hlink>
      <a:folHlink>
        <a:srgbClr val="2c353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Application>LibreOffice/25.2.4.3$Windows_X86_64 LibreOffice_project/33e196637044ead23f5c3226cde09b47731f7e27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2025-04-17T12:15:19Z</dcterms:created>
  <dc:creator>Kudla, U. (Urszula)</dc:creator>
  <dc:description/>
  <dc:language>zh-CN</dc:language>
  <cp:lastModifiedBy>Zhao, C. (Cindy)</cp:lastModifiedBy>
  <dcterms:modified xsi:type="dcterms:W3CDTF">2025-05-27T08:35:56Z</dcterms:modified>
  <cp:revision>22</cp:revision>
  <dc:subject/>
  <dc:title>Magic of milk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11</vt:r8>
  </property>
  <property fmtid="{D5CDD505-2E9C-101B-9397-08002B2CF9AE}" pid="3" name="PresentationFormat">
    <vt:lpwstr>On-screen Show (16:9)</vt:lpwstr>
  </property>
  <property fmtid="{D5CDD505-2E9C-101B-9397-08002B2CF9AE}" pid="4" name="Slides">
    <vt:r8>22</vt:r8>
  </property>
</Properties>
</file>